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1" r:id="rId3"/>
    <p:sldId id="313" r:id="rId4"/>
    <p:sldId id="282" r:id="rId5"/>
    <p:sldId id="274" r:id="rId6"/>
    <p:sldId id="292" r:id="rId7"/>
    <p:sldId id="294" r:id="rId8"/>
    <p:sldId id="314" r:id="rId9"/>
    <p:sldId id="315" r:id="rId10"/>
    <p:sldId id="316" r:id="rId11"/>
    <p:sldId id="317" r:id="rId12"/>
    <p:sldId id="287" r:id="rId13"/>
    <p:sldId id="288" r:id="rId14"/>
    <p:sldId id="295" r:id="rId15"/>
    <p:sldId id="312" r:id="rId16"/>
  </p:sldIdLst>
  <p:sldSz cx="9144000" cy="6858000" type="screen4x3"/>
  <p:notesSz cx="6769100" cy="9906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9900"/>
    <a:srgbClr val="0000FF"/>
    <a:srgbClr val="FFCC00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741768-A36E-4169-BA3E-F13995E1A841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98E1F640-2159-4182-AF74-9FEF41070CF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sz="2800" b="1" dirty="0" smtClean="0"/>
            <a:t>สรรหาผู้ประกอบการ</a:t>
          </a:r>
          <a:endParaRPr lang="th-TH" sz="2800" b="1" dirty="0"/>
        </a:p>
      </dgm:t>
    </dgm:pt>
    <dgm:pt modelId="{8045606F-F5DC-482C-887E-45DF7F659B59}" type="parTrans" cxnId="{D13F7DB7-F3A6-4F79-A2ED-04DB8CCF5836}">
      <dgm:prSet/>
      <dgm:spPr/>
      <dgm:t>
        <a:bodyPr/>
        <a:lstStyle/>
        <a:p>
          <a:endParaRPr lang="th-TH"/>
        </a:p>
      </dgm:t>
    </dgm:pt>
    <dgm:pt modelId="{D0C64771-4A86-41DE-93B4-9892C52CDA36}" type="sibTrans" cxnId="{D13F7DB7-F3A6-4F79-A2ED-04DB8CCF5836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3F760831-1A16-4774-84F7-43CF585F63B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800" dirty="0" smtClean="0"/>
            <a:t>บริษัทความร่วมมือเดิม</a:t>
          </a:r>
          <a:endParaRPr lang="th-TH" sz="1800" dirty="0"/>
        </a:p>
      </dgm:t>
    </dgm:pt>
    <dgm:pt modelId="{97EB5F96-CBA5-47E9-BA61-F3BED20603E7}" type="parTrans" cxnId="{67A11A6B-8350-4B49-A271-1235B72150FA}">
      <dgm:prSet/>
      <dgm:spPr/>
      <dgm:t>
        <a:bodyPr/>
        <a:lstStyle/>
        <a:p>
          <a:endParaRPr lang="th-TH"/>
        </a:p>
      </dgm:t>
    </dgm:pt>
    <dgm:pt modelId="{55DCF6CC-B7B2-4C04-97B6-26796DBECB06}" type="sibTrans" cxnId="{67A11A6B-8350-4B49-A271-1235B72150FA}">
      <dgm:prSet/>
      <dgm:spPr/>
      <dgm:t>
        <a:bodyPr/>
        <a:lstStyle/>
        <a:p>
          <a:endParaRPr lang="th-TH"/>
        </a:p>
      </dgm:t>
    </dgm:pt>
    <dgm:pt modelId="{42582729-996F-4983-BD81-0F5205AE67C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sz="2400" b="1" dirty="0" smtClean="0"/>
            <a:t>คณะส่งใบ </a:t>
          </a:r>
          <a:r>
            <a:rPr lang="en-GB" sz="1600" b="1" dirty="0" smtClean="0"/>
            <a:t>Co-op 02</a:t>
          </a:r>
          <a:r>
            <a:rPr lang="th-TH" sz="1600" b="1" dirty="0" smtClean="0"/>
            <a:t> </a:t>
          </a:r>
          <a:r>
            <a:rPr lang="th-TH" sz="2400" b="1" dirty="0" smtClean="0"/>
            <a:t>ให้บริษัท</a:t>
          </a:r>
          <a:endParaRPr lang="th-TH" sz="2400" b="1" dirty="0"/>
        </a:p>
      </dgm:t>
    </dgm:pt>
    <dgm:pt modelId="{DA1365F2-68FF-4DA4-B2AC-1748FF3154BD}" type="parTrans" cxnId="{18289782-B93D-475B-9267-163B2DFA1821}">
      <dgm:prSet/>
      <dgm:spPr/>
      <dgm:t>
        <a:bodyPr/>
        <a:lstStyle/>
        <a:p>
          <a:endParaRPr lang="th-TH"/>
        </a:p>
      </dgm:t>
    </dgm:pt>
    <dgm:pt modelId="{95B05776-FE13-4F65-A77C-3257DF48E78C}" type="sibTrans" cxnId="{18289782-B93D-475B-9267-163B2DFA1821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 w="38100"/>
      </dgm:spPr>
      <dgm:t>
        <a:bodyPr/>
        <a:lstStyle/>
        <a:p>
          <a:endParaRPr lang="th-TH"/>
        </a:p>
      </dgm:t>
    </dgm:pt>
    <dgm:pt modelId="{25B40EF5-03D6-4598-9203-B31C9345C6A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800" dirty="0" smtClean="0"/>
            <a:t>สอบถามจำนวนตำแหน่ง และความสามารถ</a:t>
          </a:r>
          <a:endParaRPr lang="th-TH" sz="1800" dirty="0"/>
        </a:p>
      </dgm:t>
    </dgm:pt>
    <dgm:pt modelId="{2E93D211-E4C3-4237-8282-E1F853BD3B75}" type="parTrans" cxnId="{9A8E7E7F-9B29-4311-887B-51166C0D967F}">
      <dgm:prSet/>
      <dgm:spPr/>
      <dgm:t>
        <a:bodyPr/>
        <a:lstStyle/>
        <a:p>
          <a:endParaRPr lang="th-TH"/>
        </a:p>
      </dgm:t>
    </dgm:pt>
    <dgm:pt modelId="{3CB6FDC6-DA76-4175-9B94-F4A372D86A2B}" type="sibTrans" cxnId="{9A8E7E7F-9B29-4311-887B-51166C0D967F}">
      <dgm:prSet/>
      <dgm:spPr/>
      <dgm:t>
        <a:bodyPr/>
        <a:lstStyle/>
        <a:p>
          <a:endParaRPr lang="th-TH"/>
        </a:p>
      </dgm:t>
    </dgm:pt>
    <dgm:pt modelId="{F381FC9C-A453-47FB-85FE-02E777CA3EE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sz="2800" b="1" dirty="0" smtClean="0"/>
            <a:t>ประกาศรับสมัครนิสิตสหกิจ</a:t>
          </a:r>
          <a:endParaRPr lang="th-TH" sz="2800" b="1" dirty="0"/>
        </a:p>
      </dgm:t>
    </dgm:pt>
    <dgm:pt modelId="{848BEA14-7138-4301-A2FA-E1E49BC9AE65}" type="parTrans" cxnId="{A28E98B8-EC3E-42B8-A8E5-5AD009601A0B}">
      <dgm:prSet/>
      <dgm:spPr/>
      <dgm:t>
        <a:bodyPr/>
        <a:lstStyle/>
        <a:p>
          <a:endParaRPr lang="th-TH"/>
        </a:p>
      </dgm:t>
    </dgm:pt>
    <dgm:pt modelId="{8D426F4A-08D5-488E-924A-4B05E2453EAD}" type="sibTrans" cxnId="{A28E98B8-EC3E-42B8-A8E5-5AD009601A0B}">
      <dgm:prSet/>
      <dgm:spPr>
        <a:solidFill>
          <a:srgbClr val="C00000"/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08B9838F-C20B-469C-8A7F-3CB351031EB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800" dirty="0" smtClean="0"/>
            <a:t>ประกาศตำแหน่งงานจากบริษัทต่าง ๆ</a:t>
          </a:r>
          <a:endParaRPr lang="th-TH" sz="1800" dirty="0"/>
        </a:p>
      </dgm:t>
    </dgm:pt>
    <dgm:pt modelId="{8261F140-ECD8-4C0C-9A45-0C0748025CB9}" type="parTrans" cxnId="{8F8DF597-2591-4694-9422-58FAAF0B543B}">
      <dgm:prSet/>
      <dgm:spPr/>
      <dgm:t>
        <a:bodyPr/>
        <a:lstStyle/>
        <a:p>
          <a:endParaRPr lang="th-TH"/>
        </a:p>
      </dgm:t>
    </dgm:pt>
    <dgm:pt modelId="{EDD42FA6-340F-48EF-8955-A77CC1B5570A}" type="sibTrans" cxnId="{8F8DF597-2591-4694-9422-58FAAF0B543B}">
      <dgm:prSet/>
      <dgm:spPr/>
      <dgm:t>
        <a:bodyPr/>
        <a:lstStyle/>
        <a:p>
          <a:endParaRPr lang="th-TH"/>
        </a:p>
      </dgm:t>
    </dgm:pt>
    <dgm:pt modelId="{90E78EFF-CFC1-4044-93B5-EDEE6EE290F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800" dirty="0" smtClean="0"/>
            <a:t>ประกาศตารางคัดเลือกพร้อมวิธีการคัดเลือก</a:t>
          </a:r>
          <a:endParaRPr lang="th-TH" sz="1800" dirty="0"/>
        </a:p>
      </dgm:t>
    </dgm:pt>
    <dgm:pt modelId="{E7E6D725-B0DD-43DF-A071-4922DC863124}" type="parTrans" cxnId="{33621C9F-0646-406B-AE4E-3B61234AFE83}">
      <dgm:prSet/>
      <dgm:spPr/>
      <dgm:t>
        <a:bodyPr/>
        <a:lstStyle/>
        <a:p>
          <a:endParaRPr lang="th-TH"/>
        </a:p>
      </dgm:t>
    </dgm:pt>
    <dgm:pt modelId="{509813D2-5057-47F9-9FE7-AB8EF4F6962E}" type="sibTrans" cxnId="{33621C9F-0646-406B-AE4E-3B61234AFE83}">
      <dgm:prSet/>
      <dgm:spPr/>
      <dgm:t>
        <a:bodyPr/>
        <a:lstStyle/>
        <a:p>
          <a:endParaRPr lang="th-TH"/>
        </a:p>
      </dgm:t>
    </dgm:pt>
    <dgm:pt modelId="{D53791F3-BFA9-4D68-89E6-1BF78F39094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sz="2400" b="1" dirty="0" smtClean="0"/>
            <a:t>สอบคัดเลือกนิสิต</a:t>
          </a:r>
          <a:endParaRPr lang="th-TH" sz="2400" b="1" dirty="0"/>
        </a:p>
      </dgm:t>
    </dgm:pt>
    <dgm:pt modelId="{ECD0FD62-9864-439E-B332-130C92F50F15}" type="parTrans" cxnId="{82739D4E-A284-4634-A8BE-D35254DFD38C}">
      <dgm:prSet/>
      <dgm:spPr/>
      <dgm:t>
        <a:bodyPr/>
        <a:lstStyle/>
        <a:p>
          <a:endParaRPr lang="th-TH"/>
        </a:p>
      </dgm:t>
    </dgm:pt>
    <dgm:pt modelId="{CB30197A-CC2F-4C0D-82EF-D2AD773E67EA}" type="sibTrans" cxnId="{82739D4E-A284-4634-A8BE-D35254DFD38C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BA608BEB-9F4B-4433-9C72-E207694B41E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/>
            <a:t>สอบข้อเขียนและสัมภาษณ์</a:t>
          </a:r>
          <a:endParaRPr lang="th-TH" sz="1600" dirty="0"/>
        </a:p>
      </dgm:t>
    </dgm:pt>
    <dgm:pt modelId="{C9CA6A6D-2E45-44FD-A096-65B9EAB19225}" type="parTrans" cxnId="{36BD14E2-6B1C-4A8B-BC2B-82BC59CED9CD}">
      <dgm:prSet/>
      <dgm:spPr/>
      <dgm:t>
        <a:bodyPr/>
        <a:lstStyle/>
        <a:p>
          <a:endParaRPr lang="th-TH"/>
        </a:p>
      </dgm:t>
    </dgm:pt>
    <dgm:pt modelId="{B6F62C20-ECDD-40EB-90E4-499385CFD010}" type="sibTrans" cxnId="{36BD14E2-6B1C-4A8B-BC2B-82BC59CED9CD}">
      <dgm:prSet/>
      <dgm:spPr/>
      <dgm:t>
        <a:bodyPr/>
        <a:lstStyle/>
        <a:p>
          <a:endParaRPr lang="th-TH"/>
        </a:p>
      </dgm:t>
    </dgm:pt>
    <dgm:pt modelId="{23134926-6BB5-4274-9ECC-462E2770D8EF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sz="2400" b="1" dirty="0" smtClean="0"/>
            <a:t>ประกาศผลการคัดเลือก</a:t>
          </a:r>
          <a:endParaRPr lang="th-TH" sz="2400" b="1" dirty="0"/>
        </a:p>
      </dgm:t>
    </dgm:pt>
    <dgm:pt modelId="{233EE452-D0D5-4A9F-A77B-753174D17D87}" type="parTrans" cxnId="{49216BF6-BA97-452C-82E5-8485DF0FE9BC}">
      <dgm:prSet/>
      <dgm:spPr/>
      <dgm:t>
        <a:bodyPr/>
        <a:lstStyle/>
        <a:p>
          <a:endParaRPr lang="th-TH"/>
        </a:p>
      </dgm:t>
    </dgm:pt>
    <dgm:pt modelId="{3F565918-81B8-4C55-92E5-DDD48DEA08EE}" type="sibTrans" cxnId="{49216BF6-BA97-452C-82E5-8485DF0FE9BC}">
      <dgm:prSet/>
      <dgm:spPr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th-TH"/>
        </a:p>
      </dgm:t>
    </dgm:pt>
    <dgm:pt modelId="{E08A606D-5C20-4938-8A50-E54593F24E5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/>
            <a:t>ประกาศรายงานตัว</a:t>
          </a:r>
          <a:endParaRPr lang="th-TH" sz="1600" dirty="0"/>
        </a:p>
      </dgm:t>
    </dgm:pt>
    <dgm:pt modelId="{CA83EEDD-1686-4DD3-9F17-75FE3FFAD530}" type="parTrans" cxnId="{0602E159-B708-4950-8D77-A1F25CA4C165}">
      <dgm:prSet/>
      <dgm:spPr/>
      <dgm:t>
        <a:bodyPr/>
        <a:lstStyle/>
        <a:p>
          <a:endParaRPr lang="th-TH"/>
        </a:p>
      </dgm:t>
    </dgm:pt>
    <dgm:pt modelId="{49D1C33B-D174-4166-9AAD-94B5EBDDB375}" type="sibTrans" cxnId="{0602E159-B708-4950-8D77-A1F25CA4C165}">
      <dgm:prSet/>
      <dgm:spPr/>
      <dgm:t>
        <a:bodyPr/>
        <a:lstStyle/>
        <a:p>
          <a:endParaRPr lang="th-TH"/>
        </a:p>
      </dgm:t>
    </dgm:pt>
    <dgm:pt modelId="{F929FF10-D19B-4551-933A-3A620C0BB9A4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/>
            <a:t>ตัวจริงและตัวสำรอง</a:t>
          </a:r>
          <a:endParaRPr lang="th-TH" sz="1600" dirty="0"/>
        </a:p>
      </dgm:t>
    </dgm:pt>
    <dgm:pt modelId="{433DFA89-F091-4AF7-8916-3310AE75E312}" type="parTrans" cxnId="{851DDEDA-A4F3-4EDC-9901-EEE0E09183DA}">
      <dgm:prSet/>
      <dgm:spPr/>
      <dgm:t>
        <a:bodyPr/>
        <a:lstStyle/>
        <a:p>
          <a:endParaRPr lang="th-TH"/>
        </a:p>
      </dgm:t>
    </dgm:pt>
    <dgm:pt modelId="{17214D05-661B-41B4-BE6F-6256B458481C}" type="sibTrans" cxnId="{851DDEDA-A4F3-4EDC-9901-EEE0E09183DA}">
      <dgm:prSet/>
      <dgm:spPr/>
      <dgm:t>
        <a:bodyPr/>
        <a:lstStyle/>
        <a:p>
          <a:endParaRPr lang="th-TH"/>
        </a:p>
      </dgm:t>
    </dgm:pt>
    <dgm:pt modelId="{33834660-B09B-4129-B7A4-3953A71BBAF5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/>
            <a:t>ออกข้อสอบโดย บริษัท และ คณะ </a:t>
          </a:r>
          <a:r>
            <a:rPr lang="en-US" sz="1600" dirty="0" smtClean="0"/>
            <a:t>(attitude + skill)</a:t>
          </a:r>
          <a:endParaRPr lang="th-TH" sz="1600" dirty="0"/>
        </a:p>
      </dgm:t>
    </dgm:pt>
    <dgm:pt modelId="{54DE351D-EE60-426D-ACE8-C40397B3E8AA}" type="parTrans" cxnId="{E394901F-9221-4C69-9843-4709B1C2C225}">
      <dgm:prSet/>
      <dgm:spPr/>
      <dgm:t>
        <a:bodyPr/>
        <a:lstStyle/>
        <a:p>
          <a:endParaRPr lang="th-TH"/>
        </a:p>
      </dgm:t>
    </dgm:pt>
    <dgm:pt modelId="{29CFB8B5-6F81-4D3D-B1F9-238E24645F0D}" type="sibTrans" cxnId="{E394901F-9221-4C69-9843-4709B1C2C225}">
      <dgm:prSet/>
      <dgm:spPr/>
      <dgm:t>
        <a:bodyPr/>
        <a:lstStyle/>
        <a:p>
          <a:endParaRPr lang="th-TH"/>
        </a:p>
      </dgm:t>
    </dgm:pt>
    <dgm:pt modelId="{834331E1-DC72-4BDD-BBBB-1F5789C0055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th-TH" sz="2400" b="1" dirty="0" smtClean="0"/>
            <a:t>อบรมเตรียมความพร้อม</a:t>
          </a:r>
          <a:endParaRPr lang="th-TH" sz="2400" b="1" dirty="0"/>
        </a:p>
      </dgm:t>
    </dgm:pt>
    <dgm:pt modelId="{095F8D75-90DD-4F22-9ABD-A75B9D5B3D5F}" type="parTrans" cxnId="{02F69B7A-1B04-4014-B8F9-8A3401335B1D}">
      <dgm:prSet/>
      <dgm:spPr/>
      <dgm:t>
        <a:bodyPr/>
        <a:lstStyle/>
        <a:p>
          <a:endParaRPr lang="th-TH"/>
        </a:p>
      </dgm:t>
    </dgm:pt>
    <dgm:pt modelId="{7B7BBF7F-7193-40C3-A771-BC81CD78BB8B}" type="sibTrans" cxnId="{02F69B7A-1B04-4014-B8F9-8A3401335B1D}">
      <dgm:prSet/>
      <dgm:spPr/>
      <dgm:t>
        <a:bodyPr/>
        <a:lstStyle/>
        <a:p>
          <a:endParaRPr lang="th-TH"/>
        </a:p>
      </dgm:t>
    </dgm:pt>
    <dgm:pt modelId="{7065AAAE-BF2B-4FF8-8804-307B1FAFD69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/>
            <a:t>อบรมพื้นฐานโดยคณาจารย์คณะ 12 ชม.</a:t>
          </a:r>
          <a:endParaRPr lang="th-TH" sz="1600" dirty="0"/>
        </a:p>
      </dgm:t>
    </dgm:pt>
    <dgm:pt modelId="{198449B5-F9C7-4685-B0BF-A0BA9902E07C}" type="parTrans" cxnId="{7994E129-CDD9-4316-AC8F-09BEBEBDA91A}">
      <dgm:prSet/>
      <dgm:spPr/>
      <dgm:t>
        <a:bodyPr/>
        <a:lstStyle/>
        <a:p>
          <a:endParaRPr lang="th-TH"/>
        </a:p>
      </dgm:t>
    </dgm:pt>
    <dgm:pt modelId="{4E4449B3-B811-4010-8938-4ACD9A92D073}" type="sibTrans" cxnId="{7994E129-CDD9-4316-AC8F-09BEBEBDA91A}">
      <dgm:prSet/>
      <dgm:spPr/>
      <dgm:t>
        <a:bodyPr/>
        <a:lstStyle/>
        <a:p>
          <a:endParaRPr lang="th-TH"/>
        </a:p>
      </dgm:t>
    </dgm:pt>
    <dgm:pt modelId="{499C9373-EF0E-4C93-9667-5A98FF82FD8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/>
            <a:t>อบรมต่อยอดโดยบริษัท 12 ชม.</a:t>
          </a:r>
          <a:endParaRPr lang="th-TH" sz="1600" dirty="0"/>
        </a:p>
      </dgm:t>
    </dgm:pt>
    <dgm:pt modelId="{2629A9D7-EC0F-475A-BD4E-E752997839E7}" type="parTrans" cxnId="{BFA1BE9B-7C80-4524-B8DA-2EE9F72217A0}">
      <dgm:prSet/>
      <dgm:spPr/>
      <dgm:t>
        <a:bodyPr/>
        <a:lstStyle/>
        <a:p>
          <a:endParaRPr lang="th-TH"/>
        </a:p>
      </dgm:t>
    </dgm:pt>
    <dgm:pt modelId="{FF7E7A06-1BB8-4D13-8883-376B491D2A76}" type="sibTrans" cxnId="{BFA1BE9B-7C80-4524-B8DA-2EE9F72217A0}">
      <dgm:prSet/>
      <dgm:spPr/>
      <dgm:t>
        <a:bodyPr/>
        <a:lstStyle/>
        <a:p>
          <a:endParaRPr lang="th-TH"/>
        </a:p>
      </dgm:t>
    </dgm:pt>
    <dgm:pt modelId="{1C0D2975-476C-4719-90ED-D0159F198C3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>
              <a:solidFill>
                <a:srgbClr val="FF0000"/>
              </a:solidFill>
            </a:rPr>
            <a:t>อบรม </a:t>
          </a:r>
          <a:r>
            <a:rPr lang="en-US" sz="1200" dirty="0" smtClean="0">
              <a:solidFill>
                <a:srgbClr val="FF0000"/>
              </a:solidFill>
            </a:rPr>
            <a:t>soft skill </a:t>
          </a:r>
          <a:r>
            <a:rPr lang="th-TH" sz="1600" dirty="0" smtClean="0">
              <a:solidFill>
                <a:srgbClr val="FF0000"/>
              </a:solidFill>
            </a:rPr>
            <a:t>โดยมหาวิทยาลัย 12 ชม.</a:t>
          </a:r>
          <a:endParaRPr lang="th-TH" sz="1600" dirty="0">
            <a:solidFill>
              <a:srgbClr val="FF0000"/>
            </a:solidFill>
          </a:endParaRPr>
        </a:p>
      </dgm:t>
    </dgm:pt>
    <dgm:pt modelId="{7F47BDB6-8151-4546-81E1-A200EA08FE74}" type="parTrans" cxnId="{3C861A59-887A-484C-9602-D67CC0C0C4A4}">
      <dgm:prSet/>
      <dgm:spPr/>
      <dgm:t>
        <a:bodyPr/>
        <a:lstStyle/>
        <a:p>
          <a:endParaRPr lang="th-TH"/>
        </a:p>
      </dgm:t>
    </dgm:pt>
    <dgm:pt modelId="{10DC2928-E5AF-487A-B6EE-A5CF40394366}" type="sibTrans" cxnId="{3C861A59-887A-484C-9602-D67CC0C0C4A4}">
      <dgm:prSet/>
      <dgm:spPr/>
      <dgm:t>
        <a:bodyPr/>
        <a:lstStyle/>
        <a:p>
          <a:endParaRPr lang="th-TH"/>
        </a:p>
      </dgm:t>
    </dgm:pt>
    <dgm:pt modelId="{21823B9E-6437-4C9A-B7DA-DF4CF3F6D68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600" dirty="0" smtClean="0"/>
            <a:t>กรอก ใบ </a:t>
          </a:r>
          <a:r>
            <a:rPr lang="en-GB" sz="1600" dirty="0" smtClean="0"/>
            <a:t>Co-op 01</a:t>
          </a:r>
          <a:endParaRPr lang="th-TH" sz="1600" dirty="0"/>
        </a:p>
      </dgm:t>
    </dgm:pt>
    <dgm:pt modelId="{90DEC884-F5FE-4E7A-A61A-7A00F26AA4D6}" type="parTrans" cxnId="{319835BC-7C3A-4B9D-A209-A80AB0DD276F}">
      <dgm:prSet/>
      <dgm:spPr/>
      <dgm:t>
        <a:bodyPr/>
        <a:lstStyle/>
        <a:p>
          <a:endParaRPr lang="th-TH"/>
        </a:p>
      </dgm:t>
    </dgm:pt>
    <dgm:pt modelId="{A1434A94-4492-485E-A07A-D1479929C9C2}" type="sibTrans" cxnId="{319835BC-7C3A-4B9D-A209-A80AB0DD276F}">
      <dgm:prSet/>
      <dgm:spPr/>
      <dgm:t>
        <a:bodyPr/>
        <a:lstStyle/>
        <a:p>
          <a:endParaRPr lang="th-TH"/>
        </a:p>
      </dgm:t>
    </dgm:pt>
    <dgm:pt modelId="{A816F0FC-A1EA-4325-BDA6-2B3D69F9E6CE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800" dirty="0" smtClean="0"/>
            <a:t>พร้อมประสานการจัดอบรม</a:t>
          </a:r>
          <a:endParaRPr lang="th-TH" sz="1800" dirty="0"/>
        </a:p>
      </dgm:t>
    </dgm:pt>
    <dgm:pt modelId="{C161F72D-A448-4C7C-8B24-820944BC847D}" type="parTrans" cxnId="{6C33AE1C-DF9F-4C02-A838-4F85C248C4BA}">
      <dgm:prSet/>
      <dgm:spPr/>
      <dgm:t>
        <a:bodyPr/>
        <a:lstStyle/>
        <a:p>
          <a:endParaRPr lang="th-TH"/>
        </a:p>
      </dgm:t>
    </dgm:pt>
    <dgm:pt modelId="{1B27A2B3-0E66-409D-8C7B-7CF2B304FB04}" type="sibTrans" cxnId="{6C33AE1C-DF9F-4C02-A838-4F85C248C4BA}">
      <dgm:prSet/>
      <dgm:spPr/>
      <dgm:t>
        <a:bodyPr/>
        <a:lstStyle/>
        <a:p>
          <a:endParaRPr lang="th-TH"/>
        </a:p>
      </dgm:t>
    </dgm:pt>
    <dgm:pt modelId="{ACF88640-22EA-44FA-AC3C-FFB89B2C08B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th-TH" sz="1800" dirty="0" smtClean="0"/>
            <a:t>บริษัทที่มีความพร้อม  </a:t>
          </a:r>
          <a:endParaRPr lang="th-TH" sz="1800" dirty="0"/>
        </a:p>
      </dgm:t>
    </dgm:pt>
    <dgm:pt modelId="{D1989AD0-D674-4C32-A3E9-76B148D93E3B}" type="parTrans" cxnId="{374B2134-1B3F-4F71-8E3B-3D90DDD125FA}">
      <dgm:prSet/>
      <dgm:spPr/>
      <dgm:t>
        <a:bodyPr/>
        <a:lstStyle/>
        <a:p>
          <a:endParaRPr lang="th-TH"/>
        </a:p>
      </dgm:t>
    </dgm:pt>
    <dgm:pt modelId="{96E3F019-6590-4745-9089-5FCDEBF1CEC5}" type="sibTrans" cxnId="{374B2134-1B3F-4F71-8E3B-3D90DDD125FA}">
      <dgm:prSet/>
      <dgm:spPr/>
      <dgm:t>
        <a:bodyPr/>
        <a:lstStyle/>
        <a:p>
          <a:endParaRPr lang="th-TH"/>
        </a:p>
      </dgm:t>
    </dgm:pt>
    <dgm:pt modelId="{67187AFF-5066-4E0E-8613-976AC712FE4F}" type="pres">
      <dgm:prSet presAssocID="{48741768-A36E-4169-BA3E-F13995E1A84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E184A06-118B-418F-A3D5-B59B0732D740}" type="pres">
      <dgm:prSet presAssocID="{98E1F640-2159-4182-AF74-9FEF41070CF6}" presName="node" presStyleLbl="node1" presStyleIdx="0" presStyleCnt="6" custScaleX="113403" custScaleY="17239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E0C190-856F-40BF-86CE-6D0DDF556CDF}" type="pres">
      <dgm:prSet presAssocID="{D0C64771-4A86-41DE-93B4-9892C52CDA36}" presName="sibTrans" presStyleLbl="sibTrans1D1" presStyleIdx="0" presStyleCnt="5"/>
      <dgm:spPr/>
      <dgm:t>
        <a:bodyPr/>
        <a:lstStyle/>
        <a:p>
          <a:endParaRPr lang="th-TH"/>
        </a:p>
      </dgm:t>
    </dgm:pt>
    <dgm:pt modelId="{E9CBB61F-2E01-41E7-AA4C-FC0D6B07925E}" type="pres">
      <dgm:prSet presAssocID="{D0C64771-4A86-41DE-93B4-9892C52CDA36}" presName="connectorText" presStyleLbl="sibTrans1D1" presStyleIdx="0" presStyleCnt="5"/>
      <dgm:spPr/>
      <dgm:t>
        <a:bodyPr/>
        <a:lstStyle/>
        <a:p>
          <a:endParaRPr lang="th-TH"/>
        </a:p>
      </dgm:t>
    </dgm:pt>
    <dgm:pt modelId="{DC1E0A7E-5360-4822-8E01-F0FDCE658770}" type="pres">
      <dgm:prSet presAssocID="{42582729-996F-4983-BD81-0F5205AE67C9}" presName="node" presStyleLbl="node1" presStyleIdx="1" presStyleCnt="6" custScaleX="115929" custScaleY="22244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BDC00B2-9489-411B-946E-4482166C99EF}" type="pres">
      <dgm:prSet presAssocID="{95B05776-FE13-4F65-A77C-3257DF48E78C}" presName="sibTrans" presStyleLbl="sibTrans1D1" presStyleIdx="1" presStyleCnt="5"/>
      <dgm:spPr/>
      <dgm:t>
        <a:bodyPr/>
        <a:lstStyle/>
        <a:p>
          <a:endParaRPr lang="th-TH"/>
        </a:p>
      </dgm:t>
    </dgm:pt>
    <dgm:pt modelId="{ABF2BDD2-2012-4073-A5C7-B445AB568E61}" type="pres">
      <dgm:prSet presAssocID="{95B05776-FE13-4F65-A77C-3257DF48E78C}" presName="connectorText" presStyleLbl="sibTrans1D1" presStyleIdx="1" presStyleCnt="5"/>
      <dgm:spPr/>
      <dgm:t>
        <a:bodyPr/>
        <a:lstStyle/>
        <a:p>
          <a:endParaRPr lang="th-TH"/>
        </a:p>
      </dgm:t>
    </dgm:pt>
    <dgm:pt modelId="{9DDFBAC3-9439-4885-9699-CF9B5030CC50}" type="pres">
      <dgm:prSet presAssocID="{F381FC9C-A453-47FB-85FE-02E777CA3EEF}" presName="node" presStyleLbl="node1" presStyleIdx="2" presStyleCnt="6" custScaleX="117310" custScaleY="20834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338C3C2-6D27-412B-978A-D2584CA9BFA8}" type="pres">
      <dgm:prSet presAssocID="{8D426F4A-08D5-488E-924A-4B05E2453EAD}" presName="sibTrans" presStyleLbl="sibTrans1D1" presStyleIdx="2" presStyleCnt="5"/>
      <dgm:spPr/>
      <dgm:t>
        <a:bodyPr/>
        <a:lstStyle/>
        <a:p>
          <a:endParaRPr lang="th-TH"/>
        </a:p>
      </dgm:t>
    </dgm:pt>
    <dgm:pt modelId="{922BCD47-601F-4B24-9FAB-31D64A414E16}" type="pres">
      <dgm:prSet presAssocID="{8D426F4A-08D5-488E-924A-4B05E2453EAD}" presName="connectorText" presStyleLbl="sibTrans1D1" presStyleIdx="2" presStyleCnt="5"/>
      <dgm:spPr/>
      <dgm:t>
        <a:bodyPr/>
        <a:lstStyle/>
        <a:p>
          <a:endParaRPr lang="th-TH"/>
        </a:p>
      </dgm:t>
    </dgm:pt>
    <dgm:pt modelId="{8C0304FA-52A8-4CFC-9334-2301DF9DF6CF}" type="pres">
      <dgm:prSet presAssocID="{D53791F3-BFA9-4D68-89E6-1BF78F390947}" presName="node" presStyleLbl="node1" presStyleIdx="3" presStyleCnt="6" custScaleX="138767" custScaleY="13244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616E3C-47D6-4BCC-AAF0-99C3D828C20D}" type="pres">
      <dgm:prSet presAssocID="{CB30197A-CC2F-4C0D-82EF-D2AD773E67EA}" presName="sibTrans" presStyleLbl="sibTrans1D1" presStyleIdx="3" presStyleCnt="5"/>
      <dgm:spPr/>
      <dgm:t>
        <a:bodyPr/>
        <a:lstStyle/>
        <a:p>
          <a:endParaRPr lang="th-TH"/>
        </a:p>
      </dgm:t>
    </dgm:pt>
    <dgm:pt modelId="{EEAD4A22-B753-43F1-8841-01B3452CB2CC}" type="pres">
      <dgm:prSet presAssocID="{CB30197A-CC2F-4C0D-82EF-D2AD773E67EA}" presName="connectorText" presStyleLbl="sibTrans1D1" presStyleIdx="3" presStyleCnt="5"/>
      <dgm:spPr/>
      <dgm:t>
        <a:bodyPr/>
        <a:lstStyle/>
        <a:p>
          <a:endParaRPr lang="th-TH"/>
        </a:p>
      </dgm:t>
    </dgm:pt>
    <dgm:pt modelId="{6098DF86-75F4-46CD-9259-EE82EB6575AE}" type="pres">
      <dgm:prSet presAssocID="{23134926-6BB5-4274-9ECC-462E2770D8EF}" presName="node" presStyleLbl="node1" presStyleIdx="4" presStyleCnt="6" custScaleY="18585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C47FC9D-DE48-4C55-93B8-F2B87E43F3D9}" type="pres">
      <dgm:prSet presAssocID="{3F565918-81B8-4C55-92E5-DDD48DEA08EE}" presName="sibTrans" presStyleLbl="sibTrans1D1" presStyleIdx="4" presStyleCnt="5"/>
      <dgm:spPr/>
      <dgm:t>
        <a:bodyPr/>
        <a:lstStyle/>
        <a:p>
          <a:endParaRPr lang="th-TH"/>
        </a:p>
      </dgm:t>
    </dgm:pt>
    <dgm:pt modelId="{B90B8EEF-F965-4494-9130-62F7AB8AFCCA}" type="pres">
      <dgm:prSet presAssocID="{3F565918-81B8-4C55-92E5-DDD48DEA08EE}" presName="connectorText" presStyleLbl="sibTrans1D1" presStyleIdx="4" presStyleCnt="5"/>
      <dgm:spPr/>
      <dgm:t>
        <a:bodyPr/>
        <a:lstStyle/>
        <a:p>
          <a:endParaRPr lang="th-TH"/>
        </a:p>
      </dgm:t>
    </dgm:pt>
    <dgm:pt modelId="{51291A77-5241-4998-915B-B598ABE52EFE}" type="pres">
      <dgm:prSet presAssocID="{834331E1-DC72-4BDD-BBBB-1F5789C00551}" presName="node" presStyleLbl="node1" presStyleIdx="5" presStyleCnt="6" custScaleX="156149" custScaleY="1333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AE5ABAF-4243-471C-BA1C-007DB78CDAD7}" type="presOf" srcId="{48741768-A36E-4169-BA3E-F13995E1A841}" destId="{67187AFF-5066-4E0E-8613-976AC712FE4F}" srcOrd="0" destOrd="0" presId="urn:microsoft.com/office/officeart/2005/8/layout/bProcess3"/>
    <dgm:cxn modelId="{319835BC-7C3A-4B9D-A209-A80AB0DD276F}" srcId="{23134926-6BB5-4274-9ECC-462E2770D8EF}" destId="{21823B9E-6437-4C9A-B7DA-DF4CF3F6D686}" srcOrd="2" destOrd="0" parTransId="{90DEC884-F5FE-4E7A-A61A-7A00F26AA4D6}" sibTransId="{A1434A94-4492-485E-A07A-D1479929C9C2}"/>
    <dgm:cxn modelId="{67A11A6B-8350-4B49-A271-1235B72150FA}" srcId="{98E1F640-2159-4182-AF74-9FEF41070CF6}" destId="{3F760831-1A16-4774-84F7-43CF585F63BE}" srcOrd="0" destOrd="0" parTransId="{97EB5F96-CBA5-47E9-BA61-F3BED20603E7}" sibTransId="{55DCF6CC-B7B2-4C04-97B6-26796DBECB06}"/>
    <dgm:cxn modelId="{A28E98B8-EC3E-42B8-A8E5-5AD009601A0B}" srcId="{48741768-A36E-4169-BA3E-F13995E1A841}" destId="{F381FC9C-A453-47FB-85FE-02E777CA3EEF}" srcOrd="2" destOrd="0" parTransId="{848BEA14-7138-4301-A2FA-E1E49BC9AE65}" sibTransId="{8D426F4A-08D5-488E-924A-4B05E2453EAD}"/>
    <dgm:cxn modelId="{3C861A59-887A-484C-9602-D67CC0C0C4A4}" srcId="{834331E1-DC72-4BDD-BBBB-1F5789C00551}" destId="{1C0D2975-476C-4719-90ED-D0159F198C3D}" srcOrd="2" destOrd="0" parTransId="{7F47BDB6-8151-4546-81E1-A200EA08FE74}" sibTransId="{10DC2928-E5AF-487A-B6EE-A5CF40394366}"/>
    <dgm:cxn modelId="{D9182776-4177-46CF-9E6A-D1F5235CE4AE}" type="presOf" srcId="{8D426F4A-08D5-488E-924A-4B05E2453EAD}" destId="{922BCD47-601F-4B24-9FAB-31D64A414E16}" srcOrd="1" destOrd="0" presId="urn:microsoft.com/office/officeart/2005/8/layout/bProcess3"/>
    <dgm:cxn modelId="{E394901F-9221-4C69-9843-4709B1C2C225}" srcId="{D53791F3-BFA9-4D68-89E6-1BF78F390947}" destId="{33834660-B09B-4129-B7A4-3953A71BBAF5}" srcOrd="1" destOrd="0" parTransId="{54DE351D-EE60-426D-ACE8-C40397B3E8AA}" sibTransId="{29CFB8B5-6F81-4D3D-B1F9-238E24645F0D}"/>
    <dgm:cxn modelId="{851DDEDA-A4F3-4EDC-9901-EEE0E09183DA}" srcId="{23134926-6BB5-4274-9ECC-462E2770D8EF}" destId="{F929FF10-D19B-4551-933A-3A620C0BB9A4}" srcOrd="1" destOrd="0" parTransId="{433DFA89-F091-4AF7-8916-3310AE75E312}" sibTransId="{17214D05-661B-41B4-BE6F-6256B458481C}"/>
    <dgm:cxn modelId="{6C33AE1C-DF9F-4C02-A838-4F85C248C4BA}" srcId="{42582729-996F-4983-BD81-0F5205AE67C9}" destId="{A816F0FC-A1EA-4325-BDA6-2B3D69F9E6CE}" srcOrd="1" destOrd="0" parTransId="{C161F72D-A448-4C7C-8B24-820944BC847D}" sibTransId="{1B27A2B3-0E66-409D-8C7B-7CF2B304FB04}"/>
    <dgm:cxn modelId="{7BC2427B-2007-4269-9E90-FC1D0E439F06}" type="presOf" srcId="{33834660-B09B-4129-B7A4-3953A71BBAF5}" destId="{8C0304FA-52A8-4CFC-9334-2301DF9DF6CF}" srcOrd="0" destOrd="2" presId="urn:microsoft.com/office/officeart/2005/8/layout/bProcess3"/>
    <dgm:cxn modelId="{67555C95-767E-4EA4-92DA-597ADEEC6E45}" type="presOf" srcId="{F929FF10-D19B-4551-933A-3A620C0BB9A4}" destId="{6098DF86-75F4-46CD-9259-EE82EB6575AE}" srcOrd="0" destOrd="2" presId="urn:microsoft.com/office/officeart/2005/8/layout/bProcess3"/>
    <dgm:cxn modelId="{D763F726-4847-4B9C-976A-8F0BEC19272B}" type="presOf" srcId="{CB30197A-CC2F-4C0D-82EF-D2AD773E67EA}" destId="{EEAD4A22-B753-43F1-8841-01B3452CB2CC}" srcOrd="1" destOrd="0" presId="urn:microsoft.com/office/officeart/2005/8/layout/bProcess3"/>
    <dgm:cxn modelId="{82739D4E-A284-4634-A8BE-D35254DFD38C}" srcId="{48741768-A36E-4169-BA3E-F13995E1A841}" destId="{D53791F3-BFA9-4D68-89E6-1BF78F390947}" srcOrd="3" destOrd="0" parTransId="{ECD0FD62-9864-439E-B332-130C92F50F15}" sibTransId="{CB30197A-CC2F-4C0D-82EF-D2AD773E67EA}"/>
    <dgm:cxn modelId="{D13F7DB7-F3A6-4F79-A2ED-04DB8CCF5836}" srcId="{48741768-A36E-4169-BA3E-F13995E1A841}" destId="{98E1F640-2159-4182-AF74-9FEF41070CF6}" srcOrd="0" destOrd="0" parTransId="{8045606F-F5DC-482C-887E-45DF7F659B59}" sibTransId="{D0C64771-4A86-41DE-93B4-9892C52CDA36}"/>
    <dgm:cxn modelId="{AF95CF2E-3CE5-442F-BEDD-F6B2991AAE76}" type="presOf" srcId="{08B9838F-C20B-469C-8A7F-3CB351031EB8}" destId="{9DDFBAC3-9439-4885-9699-CF9B5030CC50}" srcOrd="0" destOrd="1" presId="urn:microsoft.com/office/officeart/2005/8/layout/bProcess3"/>
    <dgm:cxn modelId="{8189C046-545E-4C6C-9E5D-3B630E31747B}" type="presOf" srcId="{42582729-996F-4983-BD81-0F5205AE67C9}" destId="{DC1E0A7E-5360-4822-8E01-F0FDCE658770}" srcOrd="0" destOrd="0" presId="urn:microsoft.com/office/officeart/2005/8/layout/bProcess3"/>
    <dgm:cxn modelId="{27E3F5EC-DBC3-405E-B400-03E02E579887}" type="presOf" srcId="{95B05776-FE13-4F65-A77C-3257DF48E78C}" destId="{ABF2BDD2-2012-4073-A5C7-B445AB568E61}" srcOrd="1" destOrd="0" presId="urn:microsoft.com/office/officeart/2005/8/layout/bProcess3"/>
    <dgm:cxn modelId="{EC0DFFBD-B2DE-46E0-AE96-518A745AACB3}" type="presOf" srcId="{3F760831-1A16-4774-84F7-43CF585F63BE}" destId="{4E184A06-118B-418F-A3D5-B59B0732D740}" srcOrd="0" destOrd="1" presId="urn:microsoft.com/office/officeart/2005/8/layout/bProcess3"/>
    <dgm:cxn modelId="{7D8C3813-697E-484E-A524-58C34A41CA27}" type="presOf" srcId="{21823B9E-6437-4C9A-B7DA-DF4CF3F6D686}" destId="{6098DF86-75F4-46CD-9259-EE82EB6575AE}" srcOrd="0" destOrd="3" presId="urn:microsoft.com/office/officeart/2005/8/layout/bProcess3"/>
    <dgm:cxn modelId="{206E72E6-9CE7-4D1F-9328-01A8162D2E0B}" type="presOf" srcId="{1C0D2975-476C-4719-90ED-D0159F198C3D}" destId="{51291A77-5241-4998-915B-B598ABE52EFE}" srcOrd="0" destOrd="3" presId="urn:microsoft.com/office/officeart/2005/8/layout/bProcess3"/>
    <dgm:cxn modelId="{0602E159-B708-4950-8D77-A1F25CA4C165}" srcId="{23134926-6BB5-4274-9ECC-462E2770D8EF}" destId="{E08A606D-5C20-4938-8A50-E54593F24E53}" srcOrd="0" destOrd="0" parTransId="{CA83EEDD-1686-4DD3-9F17-75FE3FFAD530}" sibTransId="{49D1C33B-D174-4166-9AAD-94B5EBDDB375}"/>
    <dgm:cxn modelId="{8EB506EB-E38C-48CF-9F31-8BD010D91447}" type="presOf" srcId="{A816F0FC-A1EA-4325-BDA6-2B3D69F9E6CE}" destId="{DC1E0A7E-5360-4822-8E01-F0FDCE658770}" srcOrd="0" destOrd="2" presId="urn:microsoft.com/office/officeart/2005/8/layout/bProcess3"/>
    <dgm:cxn modelId="{FE11591A-9626-44D5-9A70-7A6C27A57B54}" type="presOf" srcId="{ACF88640-22EA-44FA-AC3C-FFB89B2C08BD}" destId="{4E184A06-118B-418F-A3D5-B59B0732D740}" srcOrd="0" destOrd="2" presId="urn:microsoft.com/office/officeart/2005/8/layout/bProcess3"/>
    <dgm:cxn modelId="{4FB8E890-F3BD-476A-8EA8-353272790CDD}" type="presOf" srcId="{CB30197A-CC2F-4C0D-82EF-D2AD773E67EA}" destId="{F2616E3C-47D6-4BCC-AAF0-99C3D828C20D}" srcOrd="0" destOrd="0" presId="urn:microsoft.com/office/officeart/2005/8/layout/bProcess3"/>
    <dgm:cxn modelId="{AC942223-6858-446F-B9E1-19F9BE170425}" type="presOf" srcId="{3F565918-81B8-4C55-92E5-DDD48DEA08EE}" destId="{0C47FC9D-DE48-4C55-93B8-F2B87E43F3D9}" srcOrd="0" destOrd="0" presId="urn:microsoft.com/office/officeart/2005/8/layout/bProcess3"/>
    <dgm:cxn modelId="{68F0233B-C29B-49FF-A94E-F70CCBA4E70F}" type="presOf" srcId="{95B05776-FE13-4F65-A77C-3257DF48E78C}" destId="{FBDC00B2-9489-411B-946E-4482166C99EF}" srcOrd="0" destOrd="0" presId="urn:microsoft.com/office/officeart/2005/8/layout/bProcess3"/>
    <dgm:cxn modelId="{2073F7FD-01BE-43CA-AD48-3FF956D889F6}" type="presOf" srcId="{90E78EFF-CFC1-4044-93B5-EDEE6EE290F2}" destId="{9DDFBAC3-9439-4885-9699-CF9B5030CC50}" srcOrd="0" destOrd="2" presId="urn:microsoft.com/office/officeart/2005/8/layout/bProcess3"/>
    <dgm:cxn modelId="{AE16F76B-4177-49E8-8FA4-6FD4B413493B}" type="presOf" srcId="{3F565918-81B8-4C55-92E5-DDD48DEA08EE}" destId="{B90B8EEF-F965-4494-9130-62F7AB8AFCCA}" srcOrd="1" destOrd="0" presId="urn:microsoft.com/office/officeart/2005/8/layout/bProcess3"/>
    <dgm:cxn modelId="{9FFD7836-28F8-4725-8DBB-D81E91A0C7CE}" type="presOf" srcId="{BA608BEB-9F4B-4433-9C72-E207694B41E3}" destId="{8C0304FA-52A8-4CFC-9334-2301DF9DF6CF}" srcOrd="0" destOrd="1" presId="urn:microsoft.com/office/officeart/2005/8/layout/bProcess3"/>
    <dgm:cxn modelId="{7994E129-CDD9-4316-AC8F-09BEBEBDA91A}" srcId="{834331E1-DC72-4BDD-BBBB-1F5789C00551}" destId="{7065AAAE-BF2B-4FF8-8804-307B1FAFD69B}" srcOrd="0" destOrd="0" parTransId="{198449B5-F9C7-4685-B0BF-A0BA9902E07C}" sibTransId="{4E4449B3-B811-4010-8938-4ACD9A92D073}"/>
    <dgm:cxn modelId="{18289782-B93D-475B-9267-163B2DFA1821}" srcId="{48741768-A36E-4169-BA3E-F13995E1A841}" destId="{42582729-996F-4983-BD81-0F5205AE67C9}" srcOrd="1" destOrd="0" parTransId="{DA1365F2-68FF-4DA4-B2AC-1748FF3154BD}" sibTransId="{95B05776-FE13-4F65-A77C-3257DF48E78C}"/>
    <dgm:cxn modelId="{9A8E7E7F-9B29-4311-887B-51166C0D967F}" srcId="{42582729-996F-4983-BD81-0F5205AE67C9}" destId="{25B40EF5-03D6-4598-9203-B31C9345C6A2}" srcOrd="0" destOrd="0" parTransId="{2E93D211-E4C3-4237-8282-E1F853BD3B75}" sibTransId="{3CB6FDC6-DA76-4175-9B94-F4A372D86A2B}"/>
    <dgm:cxn modelId="{BFA1BE9B-7C80-4524-B8DA-2EE9F72217A0}" srcId="{834331E1-DC72-4BDD-BBBB-1F5789C00551}" destId="{499C9373-EF0E-4C93-9667-5A98FF82FD8A}" srcOrd="1" destOrd="0" parTransId="{2629A9D7-EC0F-475A-BD4E-E752997839E7}" sibTransId="{FF7E7A06-1BB8-4D13-8883-376B491D2A76}"/>
    <dgm:cxn modelId="{33621C9F-0646-406B-AE4E-3B61234AFE83}" srcId="{F381FC9C-A453-47FB-85FE-02E777CA3EEF}" destId="{90E78EFF-CFC1-4044-93B5-EDEE6EE290F2}" srcOrd="1" destOrd="0" parTransId="{E7E6D725-B0DD-43DF-A071-4922DC863124}" sibTransId="{509813D2-5057-47F9-9FE7-AB8EF4F6962E}"/>
    <dgm:cxn modelId="{A42BB8E2-E9C7-4638-8B81-FCED492049ED}" type="presOf" srcId="{D0C64771-4A86-41DE-93B4-9892C52CDA36}" destId="{08E0C190-856F-40BF-86CE-6D0DDF556CDF}" srcOrd="0" destOrd="0" presId="urn:microsoft.com/office/officeart/2005/8/layout/bProcess3"/>
    <dgm:cxn modelId="{374B2134-1B3F-4F71-8E3B-3D90DDD125FA}" srcId="{98E1F640-2159-4182-AF74-9FEF41070CF6}" destId="{ACF88640-22EA-44FA-AC3C-FFB89B2C08BD}" srcOrd="1" destOrd="0" parTransId="{D1989AD0-D674-4C32-A3E9-76B148D93E3B}" sibTransId="{96E3F019-6590-4745-9089-5FCDEBF1CEC5}"/>
    <dgm:cxn modelId="{E0D932D0-A099-4533-855B-A0F00AD387D2}" type="presOf" srcId="{E08A606D-5C20-4938-8A50-E54593F24E53}" destId="{6098DF86-75F4-46CD-9259-EE82EB6575AE}" srcOrd="0" destOrd="1" presId="urn:microsoft.com/office/officeart/2005/8/layout/bProcess3"/>
    <dgm:cxn modelId="{83BED6F5-B237-4AA8-B51D-D30CAE363F32}" type="presOf" srcId="{25B40EF5-03D6-4598-9203-B31C9345C6A2}" destId="{DC1E0A7E-5360-4822-8E01-F0FDCE658770}" srcOrd="0" destOrd="1" presId="urn:microsoft.com/office/officeart/2005/8/layout/bProcess3"/>
    <dgm:cxn modelId="{02F69B7A-1B04-4014-B8F9-8A3401335B1D}" srcId="{48741768-A36E-4169-BA3E-F13995E1A841}" destId="{834331E1-DC72-4BDD-BBBB-1F5789C00551}" srcOrd="5" destOrd="0" parTransId="{095F8D75-90DD-4F22-9ABD-A75B9D5B3D5F}" sibTransId="{7B7BBF7F-7193-40C3-A771-BC81CD78BB8B}"/>
    <dgm:cxn modelId="{F56A748C-28A6-4CB8-A90F-D56F3E880663}" type="presOf" srcId="{8D426F4A-08D5-488E-924A-4B05E2453EAD}" destId="{8338C3C2-6D27-412B-978A-D2584CA9BFA8}" srcOrd="0" destOrd="0" presId="urn:microsoft.com/office/officeart/2005/8/layout/bProcess3"/>
    <dgm:cxn modelId="{262CAA75-5DDC-42D2-AA98-14FDD149EDBD}" type="presOf" srcId="{F381FC9C-A453-47FB-85FE-02E777CA3EEF}" destId="{9DDFBAC3-9439-4885-9699-CF9B5030CC50}" srcOrd="0" destOrd="0" presId="urn:microsoft.com/office/officeart/2005/8/layout/bProcess3"/>
    <dgm:cxn modelId="{49216BF6-BA97-452C-82E5-8485DF0FE9BC}" srcId="{48741768-A36E-4169-BA3E-F13995E1A841}" destId="{23134926-6BB5-4274-9ECC-462E2770D8EF}" srcOrd="4" destOrd="0" parTransId="{233EE452-D0D5-4A9F-A77B-753174D17D87}" sibTransId="{3F565918-81B8-4C55-92E5-DDD48DEA08EE}"/>
    <dgm:cxn modelId="{FE282869-DA76-4C4D-9506-4F57AB2956D7}" type="presOf" srcId="{98E1F640-2159-4182-AF74-9FEF41070CF6}" destId="{4E184A06-118B-418F-A3D5-B59B0732D740}" srcOrd="0" destOrd="0" presId="urn:microsoft.com/office/officeart/2005/8/layout/bProcess3"/>
    <dgm:cxn modelId="{78E609DF-5511-420B-BC38-A068DE0C5913}" type="presOf" srcId="{7065AAAE-BF2B-4FF8-8804-307B1FAFD69B}" destId="{51291A77-5241-4998-915B-B598ABE52EFE}" srcOrd="0" destOrd="1" presId="urn:microsoft.com/office/officeart/2005/8/layout/bProcess3"/>
    <dgm:cxn modelId="{36BD14E2-6B1C-4A8B-BC2B-82BC59CED9CD}" srcId="{D53791F3-BFA9-4D68-89E6-1BF78F390947}" destId="{BA608BEB-9F4B-4433-9C72-E207694B41E3}" srcOrd="0" destOrd="0" parTransId="{C9CA6A6D-2E45-44FD-A096-65B9EAB19225}" sibTransId="{B6F62C20-ECDD-40EB-90E4-499385CFD010}"/>
    <dgm:cxn modelId="{8F8DF597-2591-4694-9422-58FAAF0B543B}" srcId="{F381FC9C-A453-47FB-85FE-02E777CA3EEF}" destId="{08B9838F-C20B-469C-8A7F-3CB351031EB8}" srcOrd="0" destOrd="0" parTransId="{8261F140-ECD8-4C0C-9A45-0C0748025CB9}" sibTransId="{EDD42FA6-340F-48EF-8955-A77CC1B5570A}"/>
    <dgm:cxn modelId="{EDDA2CF1-A223-45BC-AAB2-D98D85E11532}" type="presOf" srcId="{D0C64771-4A86-41DE-93B4-9892C52CDA36}" destId="{E9CBB61F-2E01-41E7-AA4C-FC0D6B07925E}" srcOrd="1" destOrd="0" presId="urn:microsoft.com/office/officeart/2005/8/layout/bProcess3"/>
    <dgm:cxn modelId="{11FFCE54-D83D-4BB2-A8CE-D415B4367BFA}" type="presOf" srcId="{23134926-6BB5-4274-9ECC-462E2770D8EF}" destId="{6098DF86-75F4-46CD-9259-EE82EB6575AE}" srcOrd="0" destOrd="0" presId="urn:microsoft.com/office/officeart/2005/8/layout/bProcess3"/>
    <dgm:cxn modelId="{76F4CC87-EFF6-4BF4-A89C-7F6F6ED0B3AA}" type="presOf" srcId="{D53791F3-BFA9-4D68-89E6-1BF78F390947}" destId="{8C0304FA-52A8-4CFC-9334-2301DF9DF6CF}" srcOrd="0" destOrd="0" presId="urn:microsoft.com/office/officeart/2005/8/layout/bProcess3"/>
    <dgm:cxn modelId="{E39B4510-284F-4AF2-976A-EEF4163763BA}" type="presOf" srcId="{834331E1-DC72-4BDD-BBBB-1F5789C00551}" destId="{51291A77-5241-4998-915B-B598ABE52EFE}" srcOrd="0" destOrd="0" presId="urn:microsoft.com/office/officeart/2005/8/layout/bProcess3"/>
    <dgm:cxn modelId="{6DA14EDD-B4A8-420B-B5D3-0AC3C340E32C}" type="presOf" srcId="{499C9373-EF0E-4C93-9667-5A98FF82FD8A}" destId="{51291A77-5241-4998-915B-B598ABE52EFE}" srcOrd="0" destOrd="2" presId="urn:microsoft.com/office/officeart/2005/8/layout/bProcess3"/>
    <dgm:cxn modelId="{34686D61-7944-4D6C-81BD-79654FF310C3}" type="presParOf" srcId="{67187AFF-5066-4E0E-8613-976AC712FE4F}" destId="{4E184A06-118B-418F-A3D5-B59B0732D740}" srcOrd="0" destOrd="0" presId="urn:microsoft.com/office/officeart/2005/8/layout/bProcess3"/>
    <dgm:cxn modelId="{3B10B218-1E46-4921-942D-1BEDF142F628}" type="presParOf" srcId="{67187AFF-5066-4E0E-8613-976AC712FE4F}" destId="{08E0C190-856F-40BF-86CE-6D0DDF556CDF}" srcOrd="1" destOrd="0" presId="urn:microsoft.com/office/officeart/2005/8/layout/bProcess3"/>
    <dgm:cxn modelId="{9612DEE2-9147-4E07-8464-25DF9F5F5DC9}" type="presParOf" srcId="{08E0C190-856F-40BF-86CE-6D0DDF556CDF}" destId="{E9CBB61F-2E01-41E7-AA4C-FC0D6B07925E}" srcOrd="0" destOrd="0" presId="urn:microsoft.com/office/officeart/2005/8/layout/bProcess3"/>
    <dgm:cxn modelId="{E55E126A-0E89-4F61-970A-AE61A397B3EC}" type="presParOf" srcId="{67187AFF-5066-4E0E-8613-976AC712FE4F}" destId="{DC1E0A7E-5360-4822-8E01-F0FDCE658770}" srcOrd="2" destOrd="0" presId="urn:microsoft.com/office/officeart/2005/8/layout/bProcess3"/>
    <dgm:cxn modelId="{E469B26A-40A1-49C7-92A0-CB9E1B625248}" type="presParOf" srcId="{67187AFF-5066-4E0E-8613-976AC712FE4F}" destId="{FBDC00B2-9489-411B-946E-4482166C99EF}" srcOrd="3" destOrd="0" presId="urn:microsoft.com/office/officeart/2005/8/layout/bProcess3"/>
    <dgm:cxn modelId="{DF4B74D7-4BCF-4650-8583-AA120184B68E}" type="presParOf" srcId="{FBDC00B2-9489-411B-946E-4482166C99EF}" destId="{ABF2BDD2-2012-4073-A5C7-B445AB568E61}" srcOrd="0" destOrd="0" presId="urn:microsoft.com/office/officeart/2005/8/layout/bProcess3"/>
    <dgm:cxn modelId="{9C41175F-AC76-4A61-B172-A856993AAE53}" type="presParOf" srcId="{67187AFF-5066-4E0E-8613-976AC712FE4F}" destId="{9DDFBAC3-9439-4885-9699-CF9B5030CC50}" srcOrd="4" destOrd="0" presId="urn:microsoft.com/office/officeart/2005/8/layout/bProcess3"/>
    <dgm:cxn modelId="{C927415C-07E2-4473-8490-9B50131E2BA4}" type="presParOf" srcId="{67187AFF-5066-4E0E-8613-976AC712FE4F}" destId="{8338C3C2-6D27-412B-978A-D2584CA9BFA8}" srcOrd="5" destOrd="0" presId="urn:microsoft.com/office/officeart/2005/8/layout/bProcess3"/>
    <dgm:cxn modelId="{F084B58B-BE8F-41F4-B3FA-36DD38A04469}" type="presParOf" srcId="{8338C3C2-6D27-412B-978A-D2584CA9BFA8}" destId="{922BCD47-601F-4B24-9FAB-31D64A414E16}" srcOrd="0" destOrd="0" presId="urn:microsoft.com/office/officeart/2005/8/layout/bProcess3"/>
    <dgm:cxn modelId="{A192EE28-D555-481E-9BA6-5AAD35C68618}" type="presParOf" srcId="{67187AFF-5066-4E0E-8613-976AC712FE4F}" destId="{8C0304FA-52A8-4CFC-9334-2301DF9DF6CF}" srcOrd="6" destOrd="0" presId="urn:microsoft.com/office/officeart/2005/8/layout/bProcess3"/>
    <dgm:cxn modelId="{5234670D-7E29-46D4-B144-F99550B485BB}" type="presParOf" srcId="{67187AFF-5066-4E0E-8613-976AC712FE4F}" destId="{F2616E3C-47D6-4BCC-AAF0-99C3D828C20D}" srcOrd="7" destOrd="0" presId="urn:microsoft.com/office/officeart/2005/8/layout/bProcess3"/>
    <dgm:cxn modelId="{BB172922-4E54-403F-8EC3-9552C9BD567B}" type="presParOf" srcId="{F2616E3C-47D6-4BCC-AAF0-99C3D828C20D}" destId="{EEAD4A22-B753-43F1-8841-01B3452CB2CC}" srcOrd="0" destOrd="0" presId="urn:microsoft.com/office/officeart/2005/8/layout/bProcess3"/>
    <dgm:cxn modelId="{0D4EB4FB-E411-4592-8B0C-651678D447C1}" type="presParOf" srcId="{67187AFF-5066-4E0E-8613-976AC712FE4F}" destId="{6098DF86-75F4-46CD-9259-EE82EB6575AE}" srcOrd="8" destOrd="0" presId="urn:microsoft.com/office/officeart/2005/8/layout/bProcess3"/>
    <dgm:cxn modelId="{135EA429-10A6-4987-8B8B-096582034A7A}" type="presParOf" srcId="{67187AFF-5066-4E0E-8613-976AC712FE4F}" destId="{0C47FC9D-DE48-4C55-93B8-F2B87E43F3D9}" srcOrd="9" destOrd="0" presId="urn:microsoft.com/office/officeart/2005/8/layout/bProcess3"/>
    <dgm:cxn modelId="{A84B2AC5-7078-4A2B-AA30-997D4B479393}" type="presParOf" srcId="{0C47FC9D-DE48-4C55-93B8-F2B87E43F3D9}" destId="{B90B8EEF-F965-4494-9130-62F7AB8AFCCA}" srcOrd="0" destOrd="0" presId="urn:microsoft.com/office/officeart/2005/8/layout/bProcess3"/>
    <dgm:cxn modelId="{C2EABA9D-A2F3-43BE-8761-BD1A92C5DAA7}" type="presParOf" srcId="{67187AFF-5066-4E0E-8613-976AC712FE4F}" destId="{51291A77-5241-4998-915B-B598ABE52EF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0C190-856F-40BF-86CE-6D0DDF556CDF}">
      <dsp:nvSpPr>
        <dsp:cNvPr id="0" name=""/>
        <dsp:cNvSpPr/>
      </dsp:nvSpPr>
      <dsp:spPr>
        <a:xfrm>
          <a:off x="2430804" y="1150874"/>
          <a:ext cx="527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416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680561" y="1193803"/>
        <a:ext cx="27900" cy="5580"/>
      </dsp:txXfrm>
    </dsp:sp>
    <dsp:sp modelId="{4E184A06-118B-418F-A3D5-B59B0732D740}">
      <dsp:nvSpPr>
        <dsp:cNvPr id="0" name=""/>
        <dsp:cNvSpPr/>
      </dsp:nvSpPr>
      <dsp:spPr>
        <a:xfrm>
          <a:off x="6445" y="468746"/>
          <a:ext cx="2426158" cy="145569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สรรหาผู้ประกอบการ</a:t>
          </a:r>
          <a:endParaRPr lang="th-TH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5 บริษัทเดิม  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บ.ใหม่ ผ่านคุณพงษ์ศักดิ์ </a:t>
          </a:r>
          <a:r>
            <a:rPr lang="en-US" sz="1300" kern="1200" dirty="0" smtClean="0"/>
            <a:t>SIPA </a:t>
          </a:r>
          <a:r>
            <a:rPr lang="th-TH" sz="1300" kern="1200" dirty="0" smtClean="0"/>
            <a:t>เชียงใหม่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บ.ใหม่ ผ่านสถานฝึกงานเดิม  อ ผู้ดูแล</a:t>
          </a:r>
          <a:endParaRPr lang="th-TH" sz="1300" kern="1200" dirty="0"/>
        </a:p>
      </dsp:txBody>
      <dsp:txXfrm>
        <a:off x="6445" y="468746"/>
        <a:ext cx="2426158" cy="1455695"/>
      </dsp:txXfrm>
    </dsp:sp>
    <dsp:sp modelId="{FBDC00B2-9489-411B-946E-4482166C99EF}">
      <dsp:nvSpPr>
        <dsp:cNvPr id="0" name=""/>
        <dsp:cNvSpPr/>
      </dsp:nvSpPr>
      <dsp:spPr>
        <a:xfrm>
          <a:off x="5414979" y="1150874"/>
          <a:ext cx="527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416" y="45720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  <a:tailEnd type="arrow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664737" y="1193803"/>
        <a:ext cx="27900" cy="5580"/>
      </dsp:txXfrm>
    </dsp:sp>
    <dsp:sp modelId="{DC1E0A7E-5360-4822-8E01-F0FDCE658770}">
      <dsp:nvSpPr>
        <dsp:cNvPr id="0" name=""/>
        <dsp:cNvSpPr/>
      </dsp:nvSpPr>
      <dsp:spPr>
        <a:xfrm>
          <a:off x="2990620" y="468746"/>
          <a:ext cx="2426158" cy="145569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คณะส่งใบ </a:t>
          </a:r>
          <a:r>
            <a:rPr lang="en-GB" sz="1700" kern="1200" dirty="0" smtClean="0"/>
            <a:t>Co-op 02</a:t>
          </a:r>
          <a:r>
            <a:rPr lang="th-TH" sz="1700" kern="1200" dirty="0" smtClean="0"/>
            <a:t> ให้บริษัท</a:t>
          </a:r>
          <a:endParaRPr lang="th-TH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สอบถามจำนวนตำแหน่ง และความสามารถ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พร้อมประสานการจัดอบรม</a:t>
          </a:r>
          <a:endParaRPr lang="th-TH" sz="1300" kern="1200" dirty="0"/>
        </a:p>
      </dsp:txBody>
      <dsp:txXfrm>
        <a:off x="2990620" y="468746"/>
        <a:ext cx="2426158" cy="1455695"/>
      </dsp:txXfrm>
    </dsp:sp>
    <dsp:sp modelId="{8338C3C2-6D27-412B-978A-D2584CA9BFA8}">
      <dsp:nvSpPr>
        <dsp:cNvPr id="0" name=""/>
        <dsp:cNvSpPr/>
      </dsp:nvSpPr>
      <dsp:spPr>
        <a:xfrm>
          <a:off x="1219524" y="1922641"/>
          <a:ext cx="5968350" cy="527416"/>
        </a:xfrm>
        <a:custGeom>
          <a:avLst/>
          <a:gdLst/>
          <a:ahLst/>
          <a:cxnLst/>
          <a:rect l="0" t="0" r="0" b="0"/>
          <a:pathLst>
            <a:path>
              <a:moveTo>
                <a:pt x="5968350" y="0"/>
              </a:moveTo>
              <a:lnTo>
                <a:pt x="5968350" y="280808"/>
              </a:lnTo>
              <a:lnTo>
                <a:pt x="0" y="280808"/>
              </a:lnTo>
              <a:lnTo>
                <a:pt x="0" y="527416"/>
              </a:lnTo>
            </a:path>
          </a:pathLst>
        </a:custGeom>
        <a:noFill/>
        <a:ln w="9525" cap="flat" cmpd="sng" algn="ctr">
          <a:solidFill>
            <a:schemeClr val="accent2">
              <a:hueOff val="5241764"/>
              <a:satOff val="-994"/>
              <a:lumOff val="-500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4053840" y="2183559"/>
        <a:ext cx="299719" cy="5580"/>
      </dsp:txXfrm>
    </dsp:sp>
    <dsp:sp modelId="{9DDFBAC3-9439-4885-9699-CF9B5030CC50}">
      <dsp:nvSpPr>
        <dsp:cNvPr id="0" name=""/>
        <dsp:cNvSpPr/>
      </dsp:nvSpPr>
      <dsp:spPr>
        <a:xfrm>
          <a:off x="5974795" y="468746"/>
          <a:ext cx="2426158" cy="145569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ประกาศรับสมัครนิสิตสหกิจ</a:t>
          </a:r>
          <a:endParaRPr lang="th-TH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ประกาศตำแหน่งงานจากบริษัทต่าง ๆ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ประกาศตารางคัดเลือกพร้อมวิธีการ</a:t>
          </a:r>
          <a:endParaRPr lang="th-TH" sz="1300" kern="1200" dirty="0"/>
        </a:p>
      </dsp:txBody>
      <dsp:txXfrm>
        <a:off x="5974795" y="468746"/>
        <a:ext cx="2426158" cy="1455695"/>
      </dsp:txXfrm>
    </dsp:sp>
    <dsp:sp modelId="{F2616E3C-47D6-4BCC-AAF0-99C3D828C20D}">
      <dsp:nvSpPr>
        <dsp:cNvPr id="0" name=""/>
        <dsp:cNvSpPr/>
      </dsp:nvSpPr>
      <dsp:spPr>
        <a:xfrm>
          <a:off x="2430804" y="3164585"/>
          <a:ext cx="527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416" y="45720"/>
              </a:lnTo>
            </a:path>
          </a:pathLst>
        </a:custGeom>
        <a:noFill/>
        <a:ln w="9525" cap="flat" cmpd="sng" algn="ctr">
          <a:solidFill>
            <a:schemeClr val="accent2">
              <a:hueOff val="7862647"/>
              <a:satOff val="-1491"/>
              <a:lumOff val="-749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2680561" y="3207515"/>
        <a:ext cx="27900" cy="5580"/>
      </dsp:txXfrm>
    </dsp:sp>
    <dsp:sp modelId="{8C0304FA-52A8-4CFC-9334-2301DF9DF6CF}">
      <dsp:nvSpPr>
        <dsp:cNvPr id="0" name=""/>
        <dsp:cNvSpPr/>
      </dsp:nvSpPr>
      <dsp:spPr>
        <a:xfrm>
          <a:off x="6445" y="2482458"/>
          <a:ext cx="2426158" cy="145569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สอบคัดเลือกนิสิต</a:t>
          </a:r>
          <a:endParaRPr lang="th-TH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สอบข้อเขียนและสัมภาษณ์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ออกข้อสอบโดย บริษัท และ คณะ </a:t>
          </a:r>
          <a:r>
            <a:rPr lang="en-US" sz="1300" kern="1200" dirty="0" smtClean="0"/>
            <a:t>(attitude + skill)</a:t>
          </a:r>
          <a:endParaRPr lang="th-TH" sz="1300" kern="1200" dirty="0"/>
        </a:p>
      </dsp:txBody>
      <dsp:txXfrm>
        <a:off x="6445" y="2482458"/>
        <a:ext cx="2426158" cy="1455695"/>
      </dsp:txXfrm>
    </dsp:sp>
    <dsp:sp modelId="{0C47FC9D-DE48-4C55-93B8-F2B87E43F3D9}">
      <dsp:nvSpPr>
        <dsp:cNvPr id="0" name=""/>
        <dsp:cNvSpPr/>
      </dsp:nvSpPr>
      <dsp:spPr>
        <a:xfrm>
          <a:off x="5414979" y="3164585"/>
          <a:ext cx="5274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7416" y="45720"/>
              </a:lnTo>
            </a:path>
          </a:pathLst>
        </a:custGeom>
        <a:noFill/>
        <a:ln w="9525" cap="flat" cmpd="sng" algn="ctr">
          <a:solidFill>
            <a:schemeClr val="accent2">
              <a:hueOff val="10483529"/>
              <a:satOff val="-1988"/>
              <a:lumOff val="-999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/>
        </a:p>
      </dsp:txBody>
      <dsp:txXfrm>
        <a:off x="5664737" y="3207515"/>
        <a:ext cx="27900" cy="5580"/>
      </dsp:txXfrm>
    </dsp:sp>
    <dsp:sp modelId="{6098DF86-75F4-46CD-9259-EE82EB6575AE}">
      <dsp:nvSpPr>
        <dsp:cNvPr id="0" name=""/>
        <dsp:cNvSpPr/>
      </dsp:nvSpPr>
      <dsp:spPr>
        <a:xfrm>
          <a:off x="2990620" y="2482458"/>
          <a:ext cx="2426158" cy="145569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ประกาศผลการคัดเลือก</a:t>
          </a:r>
          <a:endParaRPr lang="th-TH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ประกาศให้นิสิตมารายงานตัว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ตัวจริงและตัวสำรอง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นิสิตกรอก ใบ </a:t>
          </a:r>
          <a:r>
            <a:rPr lang="en-GB" sz="1300" kern="1200" dirty="0" smtClean="0"/>
            <a:t>Co-op 01</a:t>
          </a:r>
          <a:endParaRPr lang="th-TH" sz="1300" kern="1200" dirty="0"/>
        </a:p>
      </dsp:txBody>
      <dsp:txXfrm>
        <a:off x="2990620" y="2482458"/>
        <a:ext cx="2426158" cy="1455695"/>
      </dsp:txXfrm>
    </dsp:sp>
    <dsp:sp modelId="{51291A77-5241-4998-915B-B598ABE52EFE}">
      <dsp:nvSpPr>
        <dsp:cNvPr id="0" name=""/>
        <dsp:cNvSpPr/>
      </dsp:nvSpPr>
      <dsp:spPr>
        <a:xfrm>
          <a:off x="5974795" y="2482458"/>
          <a:ext cx="2426158" cy="1455695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อบรมเตรียมความพร้อม</a:t>
          </a:r>
          <a:endParaRPr lang="th-TH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อบรมพื้นฐานโดยคณาจารย์คณะ 12 ชม.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อบรมต่อยอดโดยบริษัท 12 ชม.</a:t>
          </a:r>
          <a:endParaRPr lang="th-TH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300" kern="1200" dirty="0" smtClean="0"/>
            <a:t>อบรม </a:t>
          </a:r>
          <a:r>
            <a:rPr lang="en-US" sz="1300" kern="1200" dirty="0" smtClean="0"/>
            <a:t>soft skill </a:t>
          </a:r>
          <a:r>
            <a:rPr lang="th-TH" sz="1300" kern="1200" dirty="0" smtClean="0"/>
            <a:t>โดยมหาวิทยาลัย 12 ชม.</a:t>
          </a:r>
          <a:endParaRPr lang="th-TH" sz="1300" kern="1200" dirty="0"/>
        </a:p>
      </dsp:txBody>
      <dsp:txXfrm>
        <a:off x="5974795" y="2482458"/>
        <a:ext cx="2426158" cy="1455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5BD1-8BCE-420B-B04A-ADD59B468F81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E76B-7CD7-4FE4-9473-F122B67BA57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4027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E76B-7CD7-4FE4-9473-F122B67BA572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23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E76B-7CD7-4FE4-9473-F122B67BA572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23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FE76B-7CD7-4FE4-9473-F122B67BA572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23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04/08/57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564" y="14032"/>
            <a:ext cx="9142435" cy="1124744"/>
            <a:chOff x="1564" y="14032"/>
            <a:chExt cx="9142435" cy="1124744"/>
          </a:xfrm>
        </p:grpSpPr>
        <p:sp>
          <p:nvSpPr>
            <p:cNvPr id="7" name="Freeform 6"/>
            <p:cNvSpPr/>
            <p:nvPr/>
          </p:nvSpPr>
          <p:spPr>
            <a:xfrm>
              <a:off x="1564" y="14032"/>
              <a:ext cx="3562323" cy="1110712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64" y="14032"/>
              <a:ext cx="9142435" cy="1124744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83567" y="188640"/>
            <a:ext cx="84604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83568" y="1268760"/>
            <a:ext cx="8352928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34098" y="1691771"/>
            <a:ext cx="5389938" cy="1204306"/>
          </a:xfrm>
        </p:spPr>
        <p:txBody>
          <a:bodyPr/>
          <a:lstStyle/>
          <a:p>
            <a:r>
              <a:rPr lang="th-TH" sz="6000" dirty="0" smtClean="0"/>
              <a:t>ปฐมนิเทศ</a:t>
            </a:r>
            <a:r>
              <a:rPr lang="th-TH" sz="6000" dirty="0" err="1" smtClean="0"/>
              <a:t>สห</a:t>
            </a:r>
            <a:r>
              <a:rPr lang="th-TH" sz="6000" dirty="0" smtClean="0"/>
              <a:t>กิจศึกษา </a:t>
            </a:r>
            <a:endParaRPr lang="th-TH" sz="6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03958" y="6221470"/>
            <a:ext cx="2948196" cy="520974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sz="2800" b="1" smtClean="0">
                <a:cs typeface="+mj-cs"/>
              </a:rPr>
              <a:t>4 </a:t>
            </a:r>
            <a:r>
              <a:rPr lang="th-TH" sz="2800" b="1" dirty="0" smtClean="0">
                <a:cs typeface="+mj-cs"/>
              </a:rPr>
              <a:t>สิงหาคม </a:t>
            </a:r>
            <a:r>
              <a:rPr sz="2800" b="1" smtClean="0">
                <a:cs typeface="+mj-cs"/>
              </a:rPr>
              <a:t>2557</a:t>
            </a:r>
            <a:endParaRPr lang="th-TH" sz="2800" b="1" dirty="0">
              <a:cs typeface="+mj-cs"/>
            </a:endParaRPr>
          </a:p>
        </p:txBody>
      </p:sp>
      <p:pic>
        <p:nvPicPr>
          <p:cNvPr id="5" name="Picture 12" descr="http://www.up.ac.th/zulu_store/FileStorage.aspx?fileID=6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509628" cy="12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>
          <a:xfrm rot="19140000">
            <a:off x="1267141" y="2356713"/>
            <a:ext cx="6325332" cy="505758"/>
          </a:xfrm>
        </p:spPr>
        <p:txBody>
          <a:bodyPr>
            <a:noAutofit/>
          </a:bodyPr>
          <a:lstStyle/>
          <a:p>
            <a:r>
              <a:rPr lang="th-TH" sz="2800" dirty="0" smtClean="0">
                <a:cs typeface="LilyUPC" pitchFamily="18" charset="-34"/>
              </a:rPr>
              <a:t>คณะเทคโนโลยีสารสนเทศและการสื่อสาร</a:t>
            </a:r>
            <a:endParaRPr lang="th-TH" sz="2800" dirty="0">
              <a:cs typeface="LilyUPC" pitchFamily="18" charset="-34"/>
            </a:endParaRPr>
          </a:p>
        </p:txBody>
      </p:sp>
      <p:pic>
        <p:nvPicPr>
          <p:cNvPr id="7" name="Picture 10" descr="http://www.ict.up.ac.th/2012/images/theme-ict/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1140" r="87823" b="-2040"/>
          <a:stretch/>
        </p:blipFill>
        <p:spPr bwMode="auto">
          <a:xfrm>
            <a:off x="2010865" y="-253637"/>
            <a:ext cx="1407615" cy="1804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0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550" y="130850"/>
            <a:ext cx="8072494" cy="954344"/>
          </a:xfrm>
        </p:spPr>
        <p:txBody>
          <a:bodyPr/>
          <a:lstStyle/>
          <a:p>
            <a:pPr algn="ctr"/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สรุปสถานประกอบการที่เข้า</a:t>
            </a:r>
            <a:r>
              <a:rPr lang="th-TH" sz="3200" b="1" dirty="0" err="1" smtClean="0">
                <a:latin typeface="TH Niramit AS" pitchFamily="2" charset="-34"/>
                <a:cs typeface="TH Niramit AS" pitchFamily="2" charset="-34"/>
              </a:rPr>
              <a:t>ร่วมสห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กิจศึกษาปี 2557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คณะ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ICT)</a:t>
            </a:r>
            <a:endParaRPr lang="th-TH" sz="3200" b="1" dirty="0"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27930" y="1241718"/>
          <a:ext cx="8715438" cy="1920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3542"/>
                <a:gridCol w="2428892"/>
                <a:gridCol w="1357322"/>
                <a:gridCol w="1680536"/>
                <a:gridCol w="1534174"/>
                <a:gridCol w="1370972"/>
              </a:tblGrid>
              <a:tr h="329894">
                <a:tc>
                  <a:txBody>
                    <a:bodyPr/>
                    <a:lstStyle/>
                    <a:p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บริษัท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spc="-1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สถานที่ปฏิบัติงาน</a:t>
                      </a:r>
                      <a:endParaRPr lang="th-TH" sz="1800" spc="-100" baseline="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ตำแหน่งงาน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ผู้ประสานงาน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เบอร์โทร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9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วี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เว็บพลัส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จำกัด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กรุงเทพฯ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Programmer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พี่ต้า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วัฒนพล</a:t>
                      </a:r>
                      <a:endParaRPr lang="th-TH" sz="1800" b="1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(ผู้จัดการ)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085-3944951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spc="-100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10</a:t>
                      </a:r>
                      <a:endParaRPr lang="th-TH" sz="1800" b="1" spc="-100" baseline="0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ซอฟท์เดบู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จำกัด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กรุงเทพฯ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ASP.NET Developer,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System Engineer,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IT Marketing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จูน</a:t>
                      </a:r>
                      <a:endParaRPr lang="th-TH" sz="1800" b="1" dirty="0" smtClean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(ฝ่ายบุคคล)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02-8614600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ต่อ</a:t>
                      </a:r>
                      <a:r>
                        <a:rPr lang="th-TH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15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05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550" y="130850"/>
            <a:ext cx="8072494" cy="954344"/>
          </a:xfrm>
        </p:spPr>
        <p:txBody>
          <a:bodyPr/>
          <a:lstStyle/>
          <a:p>
            <a:pPr algn="ctr"/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สรุปสถาน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ประกอบการที่เข้า</a:t>
            </a:r>
            <a:r>
              <a:rPr lang="th-TH" sz="3200" b="1" dirty="0" err="1" smtClean="0">
                <a:latin typeface="TH Niramit AS" pitchFamily="2" charset="-34"/>
                <a:cs typeface="TH Niramit AS" pitchFamily="2" charset="-34"/>
              </a:rPr>
              <a:t>ร่วมสห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กิจศึกษาปี 2557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ด้าน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GIS)</a:t>
            </a:r>
            <a:endParaRPr lang="th-TH" sz="3200" b="1" dirty="0"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27930" y="1173478"/>
          <a:ext cx="8715438" cy="53502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3542"/>
                <a:gridCol w="2428892"/>
                <a:gridCol w="1357322"/>
                <a:gridCol w="1680536"/>
                <a:gridCol w="1391298"/>
                <a:gridCol w="1513848"/>
              </a:tblGrid>
              <a:tr h="329894">
                <a:tc>
                  <a:txBody>
                    <a:bodyPr/>
                    <a:lstStyle/>
                    <a:p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บริษัท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spc="-1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สถานที่ปฏิบัติงาน</a:t>
                      </a:r>
                      <a:endParaRPr lang="th-TH" sz="1800" spc="-100" baseline="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ตำแหน่งงาน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ผู้ประสานงาน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เบอร์โทร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11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โรงงานน้ำตาลมิตรผล</a:t>
                      </a:r>
                      <a:r>
                        <a:rPr lang="th-TH" sz="1800" b="1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ภูหลวง</a:t>
                      </a:r>
                      <a:endParaRPr lang="en-US" sz="1800" b="1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จ.เลย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GIS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Technician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พี่รุ่ง</a:t>
                      </a:r>
                      <a:r>
                        <a:rPr lang="th-TH" sz="1800" b="1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ทิพรส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087-7257674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12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นูแมพ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จำกัด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จ.นนทบุรี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GIS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Technician</a:t>
                      </a:r>
                      <a:endParaRPr lang="th-TH" sz="1800" b="1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ณิ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ชาภา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พี่โอ๋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pc="-7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02-5712770 ต่อ</a:t>
                      </a:r>
                      <a:r>
                        <a:rPr lang="en-US" sz="1800" b="1" spc="-70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231</a:t>
                      </a:r>
                      <a:endParaRPr lang="th-TH" sz="1800" b="1" spc="-70" dirty="0" smtClean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085-0639759</a:t>
                      </a: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13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อีเอสอาร์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ไอ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(ประเทศไทย) จำกัด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กรุงเทพฯ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GIS</a:t>
                      </a:r>
                      <a:r>
                        <a:rPr lang="en-US" sz="1800" b="1" spc="0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Programmer</a:t>
                      </a:r>
                      <a:endParaRPr lang="th-TH" sz="1800" b="1" spc="0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pc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คุณป้อม</a:t>
                      </a:r>
                      <a:r>
                        <a:rPr lang="th-TH" sz="1800" b="1" spc="0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สุจิตรา</a:t>
                      </a:r>
                      <a:endParaRPr lang="th-TH" sz="1800" b="1" spc="0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spc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090-7702427</a:t>
                      </a:r>
                      <a:endParaRPr lang="th-TH" sz="1800" b="1" spc="0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14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ทริพเพิล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ไอ จีโอ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กราฟฟิก</a:t>
                      </a:r>
                      <a:endParaRPr lang="th-TH" sz="1800" b="1" dirty="0" smtClean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กรุงเทพฯ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GIS</a:t>
                      </a:r>
                      <a:r>
                        <a:rPr lang="en-US" sz="1800" b="1" spc="0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Programmer</a:t>
                      </a:r>
                      <a:endParaRPr lang="th-TH" sz="1800" b="1" spc="0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</a:t>
                      </a:r>
                      <a:r>
                        <a:rPr lang="th-TH" sz="1800" b="1" baseline="0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เมย์</a:t>
                      </a:r>
                      <a:endParaRPr lang="th-TH" sz="1800" b="1" baseline="0" dirty="0" smtClean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</a:t>
                      </a:r>
                      <a:r>
                        <a:rPr lang="th-TH" sz="1800" b="1" baseline="0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เยาว</a:t>
                      </a:r>
                      <a:r>
                        <a:rPr lang="th-TH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ภา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089-2039242</a:t>
                      </a:r>
                    </a:p>
                    <a:p>
                      <a:pPr algn="ctr"/>
                      <a:r>
                        <a:rPr lang="th-TH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087-6677559</a:t>
                      </a:r>
                      <a:endParaRPr lang="en-US" sz="1800" b="1" baseline="0" dirty="0" smtClean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15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ทีม คอน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ซัลติ้ง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เอนจิ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เนียริ่งแอนด์แมเนจเมนท์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จำกัด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กรุงเทพฯ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GIS</a:t>
                      </a:r>
                      <a:r>
                        <a:rPr lang="en-US" sz="1800" b="1" baseline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Technician</a:t>
                      </a:r>
                      <a:endParaRPr lang="th-TH" sz="1800" b="1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พี่ตั้ม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สุมิตร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081-4868235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16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พิสุทธิ์เทคโนโลยี จำกัด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กรุงเทพฯ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GIS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Technician</a:t>
                      </a:r>
                      <a:endParaRPr lang="th-TH" sz="1800" b="1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พี่ลิ่ม มงคล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089-7055541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17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สำนักแก้ไขปัญหาการบุกรุกที่ดินของรัฐ (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สบร.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สำนักงานปลัดกระทรวงทรัพยากรธรรมชาติและสิ่งแวดล้อม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กรุงเทพฯ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เจ้าหน้าที่วิเคราะห์ภาพถ่ายทางอากาศ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ว่าที่ 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ร.ต.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รพล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มั่นจิตต์</a:t>
                      </a:r>
                    </a:p>
                    <a:p>
                      <a:pPr algn="ctr"/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081-1729525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05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9204"/>
            <a:ext cx="5687744" cy="3064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4692" y="3357586"/>
            <a:ext cx="4949072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4902" y="3316618"/>
            <a:ext cx="1495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29988" y="4544712"/>
            <a:ext cx="1428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แฟน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เพจ</a:t>
            </a:r>
            <a:endParaRPr lang="th-TH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coop.ict.up</a:t>
            </a:r>
            <a:endParaRPr lang="th-TH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1214422"/>
            <a:ext cx="1972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www.ict.up.ac.th/coop</a:t>
            </a:r>
            <a:endParaRPr lang="th-TH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16" y="294522"/>
            <a:ext cx="7215206" cy="49918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85918" y="5429264"/>
            <a:ext cx="5871564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cap="all" dirty="0" smtClean="0">
                <a:solidFill>
                  <a:srgbClr val="800080"/>
                </a:solidFill>
                <a:latin typeface="Angsana New" pitchFamily="18" charset="-34"/>
                <a:ea typeface="+mj-ea"/>
                <a:cs typeface="Angsana New" pitchFamily="18" charset="-34"/>
              </a:rPr>
              <a:t>แฟน</a:t>
            </a:r>
            <a:r>
              <a:rPr lang="th-TH" cap="all" dirty="0" err="1" smtClean="0">
                <a:solidFill>
                  <a:srgbClr val="800080"/>
                </a:solidFill>
                <a:latin typeface="Angsana New" pitchFamily="18" charset="-34"/>
                <a:ea typeface="+mj-ea"/>
                <a:cs typeface="Angsana New" pitchFamily="18" charset="-34"/>
              </a:rPr>
              <a:t>เพจ</a:t>
            </a:r>
            <a:endParaRPr lang="th-TH" cap="all" dirty="0" smtClean="0">
              <a:solidFill>
                <a:srgbClr val="800080"/>
              </a:solidFill>
              <a:latin typeface="Angsana New" pitchFamily="18" charset="-34"/>
              <a:ea typeface="+mj-ea"/>
              <a:cs typeface="Angsana New" pitchFamily="18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cap="all" dirty="0" smtClean="0">
                <a:solidFill>
                  <a:srgbClr val="800080"/>
                </a:solidFill>
                <a:latin typeface="Angsana New" pitchFamily="18" charset="-34"/>
                <a:ea typeface="+mj-ea"/>
                <a:cs typeface="Angsana New" pitchFamily="18" charset="-34"/>
              </a:rPr>
              <a:t>“</a:t>
            </a:r>
            <a:r>
              <a:rPr lang="th-TH" b="1" cap="all" dirty="0" err="1" smtClean="0">
                <a:solidFill>
                  <a:srgbClr val="800080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สห</a:t>
            </a:r>
            <a:r>
              <a:rPr lang="th-TH" b="1" cap="all" dirty="0" smtClean="0">
                <a:solidFill>
                  <a:srgbClr val="800080"/>
                </a:solidFill>
                <a:latin typeface="Angsana New" pitchFamily="18" charset="-34"/>
                <a:ea typeface="+mj-ea"/>
                <a:cs typeface="Angsana New" pitchFamily="18" charset="-34"/>
              </a:rPr>
              <a:t>กิจศึกษา มหาวิทยาลัยพะเยา”</a:t>
            </a:r>
            <a:endParaRPr kumimoji="0" lang="th-TH" b="1" i="0" u="none" strike="noStrike" kern="1200" cap="all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7169" y="285728"/>
            <a:ext cx="14954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08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14282" y="1268760"/>
            <a:ext cx="4143404" cy="53749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err="1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นิสิตสห</a:t>
            </a:r>
            <a:r>
              <a:rPr lang="th-TH" sz="320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กิจศึกษาดีเด่น มหาวิทยาลัยพะเยา (2556)</a:t>
            </a:r>
          </a:p>
        </p:txBody>
      </p:sp>
      <p:pic>
        <p:nvPicPr>
          <p:cNvPr id="3074" name="Picture 2" descr="https://fbcdn-sphotos-d-a.akamaihd.net/hphotos-ak-xpa1/t31.0-8/s960x960/10448655_260013284207118_141676679611895354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3544" y="71414"/>
            <a:ext cx="4756713" cy="672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04" y="1571612"/>
            <a:ext cx="8352928" cy="4971402"/>
          </a:xfrm>
        </p:spPr>
        <p:txBody>
          <a:bodyPr/>
          <a:lstStyle/>
          <a:p>
            <a:pPr algn="ctr"/>
            <a:endParaRPr lang="th-TH" dirty="0" smtClean="0"/>
          </a:p>
          <a:p>
            <a:pPr algn="ctr"/>
            <a:endParaRPr lang="th-TH" sz="4800" dirty="0" smtClean="0"/>
          </a:p>
          <a:p>
            <a:pPr algn="ctr"/>
            <a:r>
              <a:rPr lang="th-TH" sz="4800" dirty="0" smtClean="0">
                <a:solidFill>
                  <a:srgbClr val="0070C0"/>
                </a:solidFill>
              </a:rPr>
              <a:t>จบการนำเสนอ</a:t>
            </a:r>
            <a:endParaRPr lang="th-TH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9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550" y="130850"/>
            <a:ext cx="8072494" cy="954344"/>
          </a:xfrm>
        </p:spPr>
        <p:txBody>
          <a:bodyPr/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สรุปสถานประกอบการที่เข้า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ร่วมสห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กิจศึกษาปี 2557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คณะ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ICT)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2482" y="1195213"/>
            <a:ext cx="6858048" cy="5564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05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248" y="130850"/>
            <a:ext cx="8177752" cy="954344"/>
          </a:xfrm>
        </p:spPr>
        <p:txBody>
          <a:bodyPr/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สรุปสถานประกอบการที่เข้า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ร่วมสห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กิจศึกษาปี 2557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คณะ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ICT)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1760940" y="1153434"/>
            <a:ext cx="5668580" cy="5704566"/>
            <a:chOff x="1704030" y="1153434"/>
            <a:chExt cx="5668580" cy="570456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24930" y="1153434"/>
              <a:ext cx="5633152" cy="33135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4030" y="1500174"/>
              <a:ext cx="5668580" cy="53578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xmlns="" val="36305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57" y="135821"/>
            <a:ext cx="7929618" cy="954344"/>
          </a:xfrm>
        </p:spPr>
        <p:txBody>
          <a:bodyPr/>
          <a:lstStyle/>
          <a:p>
            <a:pPr algn="ctr"/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จำนวน</a:t>
            </a:r>
            <a:r>
              <a:rPr lang="th-TH" sz="3600" dirty="0" err="1" smtClean="0">
                <a:latin typeface="Angsana New" pitchFamily="18" charset="-34"/>
                <a:cs typeface="Angsana New" pitchFamily="18" charset="-34"/>
              </a:rPr>
              <a:t>นิสิตสห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กิจศึกษา และหลักสูตรอบรม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คณะ </a:t>
            </a: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ICT)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6684" y="1142984"/>
            <a:ext cx="4590882" cy="31203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070" y="4526654"/>
            <a:ext cx="4371366" cy="2276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05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2197834"/>
              </p:ext>
            </p:extLst>
          </p:nvPr>
        </p:nvGraphicFramePr>
        <p:xfrm>
          <a:off x="357158" y="1357298"/>
          <a:ext cx="84074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188640"/>
            <a:ext cx="8103275" cy="720080"/>
          </a:xfrm>
        </p:spPr>
        <p:txBody>
          <a:bodyPr/>
          <a:lstStyle/>
          <a:p>
            <a:pPr algn="ctr"/>
            <a:r>
              <a:rPr lang="th-TH" dirty="0" smtClean="0"/>
              <a:t>สรุปกระบวนการเตรียมการสหกิจศึกษา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0885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27938"/>
            <a:ext cx="7171096" cy="720080"/>
          </a:xfrm>
        </p:spPr>
        <p:txBody>
          <a:bodyPr/>
          <a:lstStyle/>
          <a:p>
            <a:pPr algn="ctr"/>
            <a:r>
              <a:rPr lang="th-TH" sz="4000" dirty="0" smtClean="0"/>
              <a:t>แนวทางการดำเนินงาน</a:t>
            </a:r>
            <a:r>
              <a:rPr lang="th-TH" sz="4000" dirty="0" err="1" smtClean="0"/>
              <a:t>สห</a:t>
            </a:r>
            <a:r>
              <a:rPr lang="th-TH" sz="4000" dirty="0" smtClean="0"/>
              <a:t>กิจศึกษาหลังจากนี้</a:t>
            </a:r>
            <a:endParaRPr lang="th-TH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566" y="1282408"/>
            <a:ext cx="8679338" cy="53749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320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ประกาศผลการคัดเลือก</a:t>
            </a:r>
            <a:endParaRPr lang="en-US" sz="3200" dirty="0" smtClean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	-  นิสิตกรอกในสมัคร 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CO-OP 01</a:t>
            </a:r>
          </a:p>
          <a:p>
            <a:endParaRPr lang="th-TH" sz="8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spc="-5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นิสิตเข้ารับการปฐมนิเทศและเตรียมความพร้อมโดยมหาวิทยาลัย</a:t>
            </a:r>
          </a:p>
          <a:p>
            <a:r>
              <a:rPr lang="th-TH" sz="24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 จัดขึ้นระหว่าง 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2-3 </a:t>
            </a:r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สิงหาคม 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2557</a:t>
            </a:r>
            <a:endParaRPr lang="th-TH" sz="28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th-TH" sz="8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spc="-5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นิสิตเข้ารับการฝึกอบรมเตรียมความพร้อมในหลักสูตรที่บริษัทกำหนด</a:t>
            </a:r>
          </a:p>
          <a:p>
            <a:endParaRPr lang="th-TH" sz="800" spc="-50" dirty="0" smtClean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en-US" sz="2800" dirty="0" smtClean="0">
                <a:solidFill>
                  <a:srgbClr val="800080"/>
                </a:solidFill>
                <a:latin typeface="Cordia New" pitchFamily="34" charset="-34"/>
                <a:cs typeface="Cordia New" pitchFamily="34" charset="-34"/>
              </a:rPr>
              <a:t>-  </a:t>
            </a:r>
            <a:r>
              <a:rPr lang="th-TH" sz="2800" dirty="0" smtClean="0">
                <a:solidFill>
                  <a:srgbClr val="800080"/>
                </a:solidFill>
                <a:latin typeface="Cordia New" pitchFamily="34" charset="-34"/>
                <a:cs typeface="Cordia New" pitchFamily="34" charset="-34"/>
              </a:rPr>
              <a:t>หลักสูตรที่อบรมโดยคณาจารย์ของคณะ 4 หลักสูตร</a:t>
            </a:r>
            <a:endParaRPr lang="en-US" sz="2800" dirty="0" smtClean="0">
              <a:solidFill>
                <a:srgbClr val="80008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	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(JAVA, PHP,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Photoshop&amp;Illustrator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, RS&amp;GIS Application)</a:t>
            </a:r>
          </a:p>
          <a:p>
            <a:pPr>
              <a:spcBef>
                <a:spcPts val="0"/>
              </a:spcBef>
            </a:pPr>
            <a:endParaRPr lang="th-TH" sz="8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spcBef>
                <a:spcPts val="0"/>
              </a:spcBef>
            </a:pPr>
            <a:r>
              <a:rPr lang="th-TH" sz="2800" dirty="0" smtClean="0">
                <a:solidFill>
                  <a:srgbClr val="800080"/>
                </a:solidFill>
                <a:latin typeface="Cordia New" pitchFamily="34" charset="-34"/>
                <a:cs typeface="Cordia New" pitchFamily="34" charset="-34"/>
              </a:rPr>
              <a:t>		</a:t>
            </a:r>
            <a:r>
              <a:rPr lang="en-US" sz="2800" dirty="0" smtClean="0">
                <a:solidFill>
                  <a:srgbClr val="800080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th-TH" sz="2800" dirty="0" smtClean="0">
                <a:solidFill>
                  <a:srgbClr val="800080"/>
                </a:solidFill>
                <a:latin typeface="Cordia New" pitchFamily="34" charset="-34"/>
                <a:cs typeface="Cordia New" pitchFamily="34" charset="-34"/>
              </a:rPr>
              <a:t>  หลักสูตรที่อบรมโดยสถานประกอบการ 2 หลักสูตร</a:t>
            </a:r>
            <a:endParaRPr lang="en-US" sz="2800" dirty="0" smtClean="0">
              <a:solidFill>
                <a:srgbClr val="80008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	  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rdia New" pitchFamily="34" charset="-34"/>
                <a:cs typeface="Cordia New" pitchFamily="34" charset="-34"/>
              </a:rPr>
              <a:t>(Network, ASP)</a:t>
            </a:r>
            <a:endParaRPr lang="th-TH" sz="2800" dirty="0" smtClean="0">
              <a:solidFill>
                <a:schemeClr val="accent2">
                  <a:lumMod val="75000"/>
                </a:schemeClr>
              </a:solidFill>
              <a:latin typeface="Cordia New" pitchFamily="34" charset="-34"/>
              <a:cs typeface="Cordia New" pitchFamily="34" charset="-34"/>
            </a:endParaRPr>
          </a:p>
          <a:p>
            <a:endParaRPr lang="th-TH" sz="28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dirty="0" smtClean="0"/>
              <a:t>แนวทางการดำเนินงาน</a:t>
            </a:r>
            <a:r>
              <a:rPr lang="th-TH" dirty="0" err="1" smtClean="0"/>
              <a:t>สห</a:t>
            </a:r>
            <a:r>
              <a:rPr lang="th-TH" dirty="0" smtClean="0"/>
              <a:t>กิจศึกษา (ต่อ)</a:t>
            </a:r>
            <a:endParaRPr lang="th-TH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536462" cy="537495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th-TH" sz="320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นิสิตเข้าปฏิบัติงาน</a:t>
            </a:r>
            <a:r>
              <a:rPr lang="th-TH" sz="3200" dirty="0" err="1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สห</a:t>
            </a:r>
            <a:r>
              <a:rPr lang="th-TH" sz="320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กิจศึกษากับสถานประกอบการ</a:t>
            </a:r>
          </a:p>
          <a:p>
            <a:pPr>
              <a:spcBef>
                <a:spcPts val="0"/>
              </a:spcBef>
            </a:pPr>
            <a:r>
              <a:rPr lang="th-TH" sz="280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    		</a:t>
            </a:r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ระหว่าง 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25 </a:t>
            </a:r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สิงหาคม 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– 26 </a:t>
            </a:r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ธันวาคม 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2557</a:t>
            </a:r>
            <a:endParaRPr lang="th-TH" sz="28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  <a:p>
            <a:endParaRPr lang="th-TH" sz="500" dirty="0" smtClean="0">
              <a:solidFill>
                <a:srgbClr val="0070C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การนิเทศ ติดตามการปฏิบัติงานของนิสิต ยังสถานประกอบการ</a:t>
            </a:r>
          </a:p>
          <a:p>
            <a:endParaRPr lang="th-TH" sz="5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3200" dirty="0" smtClean="0">
                <a:solidFill>
                  <a:srgbClr val="0070C0"/>
                </a:solidFill>
                <a:latin typeface="Cordia New" pitchFamily="34" charset="-34"/>
                <a:cs typeface="Cordia New" pitchFamily="34" charset="-34"/>
              </a:rPr>
              <a:t>การจัดเตรียมเอกสารตามข้อกำหนด</a:t>
            </a:r>
          </a:p>
          <a:p>
            <a:r>
              <a:rPr lang="th-TH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		เอกสาร </a:t>
            </a:r>
            <a:r>
              <a:rPr lang="en-US" sz="28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CO-OP 01 – 12</a:t>
            </a:r>
            <a:endParaRPr lang="th-TH" sz="2800" dirty="0" smtClean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460" y="4324681"/>
            <a:ext cx="1857388" cy="2364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153" y="4338330"/>
            <a:ext cx="1786638" cy="2357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4177" y="4324681"/>
            <a:ext cx="1814465" cy="23872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18" y="208590"/>
            <a:ext cx="5286412" cy="720080"/>
          </a:xfrm>
        </p:spPr>
        <p:txBody>
          <a:bodyPr/>
          <a:lstStyle/>
          <a:p>
            <a:pPr algn="ctr"/>
            <a:r>
              <a:rPr lang="th-TH" sz="4000" dirty="0" smtClean="0"/>
              <a:t>ตารางการอบรมเตรียมความพร้อม</a:t>
            </a:r>
            <a:endParaRPr lang="th-TH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8234" y="1156632"/>
            <a:ext cx="6231952" cy="421296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วงรี 8"/>
          <p:cNvSpPr/>
          <p:nvPr/>
        </p:nvSpPr>
        <p:spPr>
          <a:xfrm>
            <a:off x="1643042" y="5657226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วงรี 9"/>
          <p:cNvSpPr/>
          <p:nvPr/>
        </p:nvSpPr>
        <p:spPr>
          <a:xfrm>
            <a:off x="1643042" y="605536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1643042" y="643984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4786314" y="5663622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4786314" y="6061756"/>
            <a:ext cx="142876" cy="1428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4786314" y="64462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TextBox 15"/>
          <p:cNvSpPr txBox="1"/>
          <p:nvPr/>
        </p:nvSpPr>
        <p:spPr>
          <a:xfrm>
            <a:off x="1843708" y="55857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JAVA</a:t>
            </a:r>
            <a:endParaRPr lang="th-TH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857356" y="59839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ASP</a:t>
            </a:r>
            <a:endParaRPr lang="th-TH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843708" y="635946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Photoshop &amp; Illustrator</a:t>
            </a:r>
            <a:endParaRPr lang="th-TH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14276" y="55584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PHP</a:t>
            </a:r>
            <a:endParaRPr lang="th-TH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017474" y="5974978"/>
            <a:ext cx="105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Network</a:t>
            </a:r>
            <a:endParaRPr lang="th-TH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4276" y="6362662"/>
            <a:ext cx="227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RS &amp; GIS Application</a:t>
            </a:r>
            <a:endParaRPr lang="th-TH" sz="1800" dirty="0"/>
          </a:p>
        </p:txBody>
      </p:sp>
      <p:sp>
        <p:nvSpPr>
          <p:cNvPr id="22" name="วงรี 21"/>
          <p:cNvSpPr/>
          <p:nvPr/>
        </p:nvSpPr>
        <p:spPr>
          <a:xfrm>
            <a:off x="2728260" y="381348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/>
          <p:cNvSpPr/>
          <p:nvPr/>
        </p:nvSpPr>
        <p:spPr>
          <a:xfrm>
            <a:off x="3612812" y="38271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/>
          <p:cNvSpPr/>
          <p:nvPr/>
        </p:nvSpPr>
        <p:spPr>
          <a:xfrm>
            <a:off x="4500562" y="382713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/>
          <p:cNvSpPr/>
          <p:nvPr/>
        </p:nvSpPr>
        <p:spPr>
          <a:xfrm>
            <a:off x="5385114" y="38166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วงรี 25"/>
          <p:cNvSpPr/>
          <p:nvPr/>
        </p:nvSpPr>
        <p:spPr>
          <a:xfrm>
            <a:off x="7415872" y="3401704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วงรี 26"/>
          <p:cNvSpPr/>
          <p:nvPr/>
        </p:nvSpPr>
        <p:spPr>
          <a:xfrm>
            <a:off x="7415872" y="356142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วงรี 27"/>
          <p:cNvSpPr/>
          <p:nvPr/>
        </p:nvSpPr>
        <p:spPr>
          <a:xfrm>
            <a:off x="7415872" y="370750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วงรี 28"/>
          <p:cNvSpPr/>
          <p:nvPr/>
        </p:nvSpPr>
        <p:spPr>
          <a:xfrm>
            <a:off x="7415872" y="3860826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วงรี 29"/>
          <p:cNvSpPr/>
          <p:nvPr/>
        </p:nvSpPr>
        <p:spPr>
          <a:xfrm>
            <a:off x="7143768" y="4456428"/>
            <a:ext cx="142876" cy="1428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วงรี 30"/>
          <p:cNvSpPr/>
          <p:nvPr/>
        </p:nvSpPr>
        <p:spPr>
          <a:xfrm>
            <a:off x="1615746" y="4929198"/>
            <a:ext cx="142876" cy="1428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วงรี 31"/>
          <p:cNvSpPr/>
          <p:nvPr/>
        </p:nvSpPr>
        <p:spPr>
          <a:xfrm>
            <a:off x="2714612" y="5085722"/>
            <a:ext cx="142876" cy="1428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วงรี 32"/>
          <p:cNvSpPr/>
          <p:nvPr/>
        </p:nvSpPr>
        <p:spPr>
          <a:xfrm>
            <a:off x="3599164" y="5085722"/>
            <a:ext cx="142876" cy="142876"/>
          </a:xfrm>
          <a:prstGeom prst="ellipse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วงรี 33"/>
          <p:cNvSpPr/>
          <p:nvPr/>
        </p:nvSpPr>
        <p:spPr>
          <a:xfrm>
            <a:off x="2159954" y="4030998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วงรี 34"/>
          <p:cNvSpPr/>
          <p:nvPr/>
        </p:nvSpPr>
        <p:spPr>
          <a:xfrm>
            <a:off x="2159954" y="419072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วงรี 35"/>
          <p:cNvSpPr/>
          <p:nvPr/>
        </p:nvSpPr>
        <p:spPr>
          <a:xfrm>
            <a:off x="2159954" y="435044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วงรี 36"/>
          <p:cNvSpPr/>
          <p:nvPr/>
        </p:nvSpPr>
        <p:spPr>
          <a:xfrm>
            <a:off x="2159954" y="4503768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วงรี 37"/>
          <p:cNvSpPr/>
          <p:nvPr/>
        </p:nvSpPr>
        <p:spPr>
          <a:xfrm>
            <a:off x="3884916" y="402780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วงรี 38"/>
          <p:cNvSpPr/>
          <p:nvPr/>
        </p:nvSpPr>
        <p:spPr>
          <a:xfrm>
            <a:off x="3884916" y="418752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วงรี 39"/>
          <p:cNvSpPr/>
          <p:nvPr/>
        </p:nvSpPr>
        <p:spPr>
          <a:xfrm>
            <a:off x="3884916" y="433359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วงรี 40"/>
          <p:cNvSpPr/>
          <p:nvPr/>
        </p:nvSpPr>
        <p:spPr>
          <a:xfrm>
            <a:off x="3884916" y="4486922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วงรี 41"/>
          <p:cNvSpPr/>
          <p:nvPr/>
        </p:nvSpPr>
        <p:spPr>
          <a:xfrm>
            <a:off x="4470068" y="4486922"/>
            <a:ext cx="142876" cy="14287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วงรี 42"/>
          <p:cNvSpPr/>
          <p:nvPr/>
        </p:nvSpPr>
        <p:spPr>
          <a:xfrm>
            <a:off x="3014012" y="4027800"/>
            <a:ext cx="142876" cy="14287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วงรี 43"/>
          <p:cNvSpPr/>
          <p:nvPr/>
        </p:nvSpPr>
        <p:spPr>
          <a:xfrm>
            <a:off x="3014012" y="4187522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วงรี 44"/>
          <p:cNvSpPr/>
          <p:nvPr/>
        </p:nvSpPr>
        <p:spPr>
          <a:xfrm>
            <a:off x="3014012" y="433359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ลูกศรเชื่อมต่อแบบตรง 46"/>
          <p:cNvCxnSpPr/>
          <p:nvPr/>
        </p:nvCxnSpPr>
        <p:spPr>
          <a:xfrm>
            <a:off x="2357422" y="4871408"/>
            <a:ext cx="857256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85984" y="456334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dirty="0" smtClean="0">
                <a:solidFill>
                  <a:srgbClr val="FF0000"/>
                </a:solidFill>
              </a:rPr>
              <a:t>เริ่มปฏิบัติ</a:t>
            </a:r>
            <a:r>
              <a:rPr lang="th-TH" sz="1600" dirty="0" err="1" smtClean="0">
                <a:solidFill>
                  <a:srgbClr val="FF0000"/>
                </a:solidFill>
              </a:rPr>
              <a:t>สห</a:t>
            </a:r>
            <a:r>
              <a:rPr lang="th-TH" sz="1600" dirty="0" smtClean="0">
                <a:solidFill>
                  <a:srgbClr val="FF0000"/>
                </a:solidFill>
              </a:rPr>
              <a:t>กิจศึกษา</a:t>
            </a:r>
            <a:endParaRPr lang="th-TH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550" y="130850"/>
            <a:ext cx="8072494" cy="954344"/>
          </a:xfrm>
        </p:spPr>
        <p:txBody>
          <a:bodyPr/>
          <a:lstStyle/>
          <a:p>
            <a:pPr algn="ctr"/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สรุปสถานประกอบการที่เข้า</a:t>
            </a:r>
            <a:r>
              <a:rPr lang="th-TH" sz="3200" b="1" dirty="0" err="1" smtClean="0">
                <a:latin typeface="TH Niramit AS" pitchFamily="2" charset="-34"/>
                <a:cs typeface="TH Niramit AS" pitchFamily="2" charset="-34"/>
              </a:rPr>
              <a:t>ร่วมสห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กิจศึกษาปี 2557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3200" b="1" dirty="0" smtClean="0">
                <a:latin typeface="TH Niramit AS" pitchFamily="2" charset="-34"/>
                <a:cs typeface="TH Niramit AS" pitchFamily="2" charset="-34"/>
              </a:rPr>
              <a:t>คณะ </a:t>
            </a:r>
            <a:r>
              <a:rPr lang="en-US" sz="3200" b="1" dirty="0" smtClean="0">
                <a:latin typeface="TH Niramit AS" pitchFamily="2" charset="-34"/>
                <a:cs typeface="TH Niramit AS" pitchFamily="2" charset="-34"/>
              </a:rPr>
              <a:t>ICT)</a:t>
            </a:r>
            <a:endParaRPr lang="th-TH" sz="3200" b="1" dirty="0">
              <a:latin typeface="TH Niramit AS" pitchFamily="2" charset="-34"/>
              <a:cs typeface="TH Niramit AS" pitchFamily="2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227930" y="1173478"/>
          <a:ext cx="8715438" cy="56012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3542"/>
                <a:gridCol w="2428892"/>
                <a:gridCol w="1357322"/>
                <a:gridCol w="1680536"/>
                <a:gridCol w="1534174"/>
                <a:gridCol w="1370972"/>
              </a:tblGrid>
              <a:tr h="329894">
                <a:tc>
                  <a:txBody>
                    <a:bodyPr/>
                    <a:lstStyle/>
                    <a:p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บริษัท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spc="-100" baseline="0" dirty="0" smtClean="0">
                          <a:latin typeface="TH Niramit AS" pitchFamily="2" charset="-34"/>
                          <a:cs typeface="TH Niramit AS" pitchFamily="2" charset="-34"/>
                        </a:rPr>
                        <a:t>สถานที่ปฏิบัติงาน</a:t>
                      </a:r>
                      <a:endParaRPr lang="th-TH" sz="1800" spc="-100" baseline="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ตำแหน่งงาน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ผู้ประสานงาน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 smtClean="0">
                          <a:latin typeface="TH Niramit AS" pitchFamily="2" charset="-34"/>
                          <a:cs typeface="TH Niramit AS" pitchFamily="2" charset="-34"/>
                        </a:rPr>
                        <a:t>เบอร์โทร</a:t>
                      </a:r>
                      <a:endParaRPr lang="th-TH" sz="1800" dirty="0"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1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ศูนย์บริการเทคโนโลยีสารสนเทศและการสื่อสาร</a:t>
                      </a:r>
                      <a:r>
                        <a:rPr lang="th-TH" sz="1800" b="1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 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CITCOM)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ม.พะเยา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พัฒนาระบบ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พี่นนท์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080-4933755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2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kern="120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บริษัท ลานนาคอม จำกัด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ม.พะเยา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Systen</a:t>
                      </a:r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Engineer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พี่ปิง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089-9904321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3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ห้างหุ้นส่วนจำกัด 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ฮิว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เม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ติค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H Niramit AS" pitchFamily="2" charset="-34"/>
                          <a:ea typeface="+mn-ea"/>
                          <a:cs typeface="TH Niramit AS" pitchFamily="2" charset="-34"/>
                        </a:rPr>
                        <a:t>ม.พะเยา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พัฒนาระบบ,</a:t>
                      </a:r>
                      <a:endParaRPr lang="en-US" sz="1800" b="1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10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Service,</a:t>
                      </a:r>
                      <a:r>
                        <a:rPr lang="en-US" sz="1800" b="1" spc="-100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1800" b="1" spc="-10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Maintenances</a:t>
                      </a:r>
                      <a:endParaRPr lang="th-TH" sz="1800" b="1" spc="-100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คุณพร้อม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085-5452030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4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ซอฟต์สแควร์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กรุ๊ป จำกัด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จ.ปทุมธานี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จ.เชียงราย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JAVA Developer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คุณทัพ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พนนท์</a:t>
                      </a:r>
                      <a:endParaRPr lang="th-TH" sz="1800" b="1" dirty="0" smtClean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algn="ctr"/>
                      <a:r>
                        <a:rPr lang="th-TH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(ฝ่ายบุคคล)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02-9972000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ต่อ</a:t>
                      </a: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1130</a:t>
                      </a: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5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แซฟไฟร์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รี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เสิร์ชแอนด์</a:t>
                      </a:r>
                      <a:endParaRPr lang="th-TH" sz="1800" b="1" dirty="0" smtClean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ดี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เวลล็อปเม็นท์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จำกัด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จ.เชียงใหม่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Programmer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คุณแอน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081-0306533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6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ซี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แอคซีส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ไอที จำกัด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จ.เชียงใหม่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Web Programmer,</a:t>
                      </a: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Web</a:t>
                      </a:r>
                      <a:r>
                        <a:rPr lang="en-US" sz="1800" b="1" baseline="0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Designer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วรรณ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สิทธิ์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(ผู้จัดการ)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089-9999159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7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สตาร์ทอัพดีไซน์ </a:t>
                      </a:r>
                      <a:r>
                        <a:rPr lang="th-TH" sz="1800" b="1" dirty="0" err="1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แอนด์</a:t>
                      </a:r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เน็ตเวิร์ค จำกัด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จ.เชียงใหม่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Web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Master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คุณจ๋า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00FF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088-2581756</a:t>
                      </a:r>
                      <a:endParaRPr lang="th-TH" sz="1800" b="1" dirty="0">
                        <a:solidFill>
                          <a:srgbClr val="0000FF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  <a:tr h="480583"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8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บริษัท 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เม้ก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กะ มี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เดีย</a:t>
                      </a:r>
                      <a:endParaRPr lang="th-TH" sz="1800" b="1" dirty="0" smtClean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แอด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เวอร์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ไท</a:t>
                      </a:r>
                      <a:r>
                        <a:rPr lang="th-TH" sz="1800" b="1" dirty="0" err="1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ซิ่ง</a:t>
                      </a: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จำกัด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จ.เชียงใหม่</a:t>
                      </a:r>
                    </a:p>
                    <a:p>
                      <a:pPr algn="ctr"/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Graphic Designer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คุณกาญจนา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081-7643103</a:t>
                      </a:r>
                    </a:p>
                    <a:p>
                      <a:r>
                        <a:rPr lang="th-TH" sz="1800" b="1" dirty="0" smtClean="0">
                          <a:solidFill>
                            <a:srgbClr val="0066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081-5950005</a:t>
                      </a:r>
                      <a:endParaRPr lang="th-TH" sz="1800" b="1" dirty="0">
                        <a:solidFill>
                          <a:srgbClr val="006600"/>
                        </a:solidFill>
                        <a:latin typeface="TH Niramit AS" pitchFamily="2" charset="-34"/>
                        <a:cs typeface="TH Niramit AS" pitchFamily="2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05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783</TotalTime>
  <Words>624</Words>
  <Application>Microsoft Office PowerPoint</Application>
  <PresentationFormat>นำเสนอทางหน้าจอ (4:3)</PresentationFormat>
  <Paragraphs>209</Paragraphs>
  <Slides>15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Angles</vt:lpstr>
      <vt:lpstr>ปฐมนิเทศสหกิจศึกษา </vt:lpstr>
      <vt:lpstr>สรุปสถานประกอบการที่เข้าร่วมสหกิจศึกษาปี 2557 (คณะ ICT)</vt:lpstr>
      <vt:lpstr>สรุปสถานประกอบการที่เข้าร่วมสหกิจศึกษาปี 2557 (คณะ ICT)</vt:lpstr>
      <vt:lpstr>จำนวนนิสิตสหกิจศึกษา และหลักสูตรอบรม (คณะ ICT)</vt:lpstr>
      <vt:lpstr>สรุปกระบวนการเตรียมการสหกิจศึกษา</vt:lpstr>
      <vt:lpstr>แนวทางการดำเนินงานสหกิจศึกษาหลังจากนี้</vt:lpstr>
      <vt:lpstr>แนวทางการดำเนินงานสหกิจศึกษา (ต่อ)</vt:lpstr>
      <vt:lpstr>ตารางการอบรมเตรียมความพร้อม</vt:lpstr>
      <vt:lpstr>สรุปสถานประกอบการที่เข้าร่วมสหกิจศึกษาปี 2557 (คณะ ICT)</vt:lpstr>
      <vt:lpstr>สรุปสถานประกอบการที่เข้าร่วมสหกิจศึกษาปี 2557 (คณะ ICT)</vt:lpstr>
      <vt:lpstr>สรุปสถานประกอบการที่เข้าร่วมสหกิจศึกษาปี 2557 (ด้าน GIS)</vt:lpstr>
      <vt:lpstr>ภาพนิ่ง 12</vt:lpstr>
      <vt:lpstr>ภาพนิ่ง 13</vt:lpstr>
      <vt:lpstr>ภาพนิ่ง 14</vt:lpstr>
      <vt:lpstr>ภาพนิ่ง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สหกิจศึกษา</dc:title>
  <dc:creator>ict01</dc:creator>
  <cp:lastModifiedBy>GIS-UP</cp:lastModifiedBy>
  <cp:revision>166</cp:revision>
  <dcterms:created xsi:type="dcterms:W3CDTF">2012-06-11T10:09:34Z</dcterms:created>
  <dcterms:modified xsi:type="dcterms:W3CDTF">2014-08-04T03:20:54Z</dcterms:modified>
</cp:coreProperties>
</file>